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77" r:id="rId4"/>
    <p:sldId id="260" r:id="rId5"/>
    <p:sldId id="261" r:id="rId6"/>
    <p:sldId id="257" r:id="rId7"/>
    <p:sldId id="263" r:id="rId8"/>
    <p:sldId id="265" r:id="rId9"/>
    <p:sldId id="266" r:id="rId10"/>
    <p:sldId id="264" r:id="rId11"/>
    <p:sldId id="267" r:id="rId12"/>
    <p:sldId id="268" r:id="rId13"/>
    <p:sldId id="269" r:id="rId14"/>
    <p:sldId id="272" r:id="rId15"/>
    <p:sldId id="273" r:id="rId16"/>
    <p:sldId id="270" r:id="rId17"/>
    <p:sldId id="271" r:id="rId18"/>
    <p:sldId id="278" r:id="rId19"/>
    <p:sldId id="279" r:id="rId20"/>
    <p:sldId id="280" r:id="rId21"/>
    <p:sldId id="275" r:id="rId22"/>
    <p:sldId id="281" r:id="rId23"/>
    <p:sldId id="283" r:id="rId24"/>
    <p:sldId id="274"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9"/>
    <p:restoredTop sz="95091"/>
  </p:normalViewPr>
  <p:slideViewPr>
    <p:cSldViewPr snapToGrid="0" snapToObjects="1">
      <p:cViewPr varScale="1">
        <p:scale>
          <a:sx n="111" d="100"/>
          <a:sy n="111"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8B1BA-CF10-794A-B90F-47B337D3E4CB}"/>
              </a:ext>
            </a:extLst>
          </p:cNvPr>
          <p:cNvSpPr>
            <a:spLocks noGrp="1"/>
          </p:cNvSpPr>
          <p:nvPr>
            <p:ph type="ctrTitle"/>
          </p:nvPr>
        </p:nvSpPr>
        <p:spPr>
          <a:xfrm>
            <a:off x="1099829" y="2137897"/>
            <a:ext cx="7315200" cy="2209250"/>
          </a:xfrm>
        </p:spPr>
        <p:txBody>
          <a:bodyPr>
            <a:noAutofit/>
          </a:bodyPr>
          <a:lstStyle/>
          <a:p>
            <a:r>
              <a:rPr lang="fr-FR" sz="4800" dirty="0">
                <a:solidFill>
                  <a:schemeClr val="tx1">
                    <a:lumMod val="95000"/>
                    <a:lumOff val="5000"/>
                  </a:schemeClr>
                </a:solidFill>
                <a:latin typeface="Century Gothic" panose="020B0502020202020204" pitchFamily="34" charset="0"/>
              </a:rPr>
              <a:t>La présentation </a:t>
            </a:r>
            <a:br>
              <a:rPr lang="fr-FR" sz="4800" dirty="0">
                <a:solidFill>
                  <a:schemeClr val="tx1">
                    <a:lumMod val="95000"/>
                    <a:lumOff val="5000"/>
                  </a:schemeClr>
                </a:solidFill>
                <a:latin typeface="Century Gothic" panose="020B0502020202020204" pitchFamily="34" charset="0"/>
              </a:rPr>
            </a:br>
            <a:r>
              <a:rPr lang="fr-FR" sz="4800" dirty="0">
                <a:solidFill>
                  <a:schemeClr val="tx1">
                    <a:lumMod val="95000"/>
                    <a:lumOff val="5000"/>
                  </a:schemeClr>
                </a:solidFill>
                <a:latin typeface="Century Gothic" panose="020B0502020202020204" pitchFamily="34" charset="0"/>
              </a:rPr>
              <a:t>des applications</a:t>
            </a:r>
            <a:br>
              <a:rPr lang="fr-FR" sz="4800" dirty="0">
                <a:solidFill>
                  <a:schemeClr val="tx1">
                    <a:lumMod val="95000"/>
                    <a:lumOff val="5000"/>
                  </a:schemeClr>
                </a:solidFill>
                <a:latin typeface="Century Gothic" panose="020B0502020202020204" pitchFamily="34" charset="0"/>
              </a:rPr>
            </a:br>
            <a:r>
              <a:rPr lang="fr-FR" sz="4800" dirty="0">
                <a:solidFill>
                  <a:schemeClr val="tx1">
                    <a:lumMod val="95000"/>
                    <a:lumOff val="5000"/>
                  </a:schemeClr>
                </a:solidFill>
                <a:latin typeface="Century Gothic" panose="020B0502020202020204" pitchFamily="34" charset="0"/>
              </a:rPr>
              <a:t>et de l’</a:t>
            </a:r>
            <a:r>
              <a:rPr lang="fr-FR" sz="4800" dirty="0" err="1">
                <a:solidFill>
                  <a:schemeClr val="tx1">
                    <a:lumMod val="95000"/>
                    <a:lumOff val="5000"/>
                  </a:schemeClr>
                </a:solidFill>
                <a:latin typeface="Century Gothic" panose="020B0502020202020204" pitchFamily="34" charset="0"/>
              </a:rPr>
              <a:t>Iplouf</a:t>
            </a:r>
            <a:endParaRPr lang="fr-FR" sz="4800"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309171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957397E-5138-A44B-8E09-A9811D09887A}"/>
              </a:ext>
            </a:extLst>
          </p:cNvPr>
          <p:cNvSpPr txBox="1"/>
          <p:nvPr/>
        </p:nvSpPr>
        <p:spPr>
          <a:xfrm>
            <a:off x="184840" y="3137425"/>
            <a:ext cx="2595582" cy="523220"/>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5. Des palmes</a:t>
            </a:r>
          </a:p>
        </p:txBody>
      </p:sp>
      <p:sp>
        <p:nvSpPr>
          <p:cNvPr id="5" name="ZoneTexte 4">
            <a:extLst>
              <a:ext uri="{FF2B5EF4-FFF2-40B4-BE49-F238E27FC236}">
                <a16:creationId xmlns:a16="http://schemas.microsoft.com/office/drawing/2014/main" id="{50664640-690D-AF41-B47B-D92A1CCC6CEE}"/>
              </a:ext>
            </a:extLst>
          </p:cNvPr>
          <p:cNvSpPr txBox="1"/>
          <p:nvPr/>
        </p:nvSpPr>
        <p:spPr>
          <a:xfrm>
            <a:off x="5839812" y="6186919"/>
            <a:ext cx="5449402" cy="523220"/>
          </a:xfrm>
          <a:prstGeom prst="rect">
            <a:avLst/>
          </a:prstGeom>
          <a:noFill/>
        </p:spPr>
        <p:txBody>
          <a:bodyPr wrap="square" rtlCol="0">
            <a:spAutoFit/>
          </a:bodyPr>
          <a:lstStyle/>
          <a:p>
            <a:r>
              <a:rPr lang="fr-FR" sz="2800" dirty="0">
                <a:solidFill>
                  <a:schemeClr val="tx1">
                    <a:lumMod val="95000"/>
                    <a:lumOff val="5000"/>
                  </a:schemeClr>
                </a:solidFill>
                <a:latin typeface="Century Gothic" panose="020B0502020202020204" pitchFamily="34" charset="0"/>
              </a:rPr>
              <a:t>3. Des enveloppes </a:t>
            </a:r>
            <a:r>
              <a:rPr lang="fr-FR" sz="1200" dirty="0">
                <a:solidFill>
                  <a:schemeClr val="tx1">
                    <a:lumMod val="95000"/>
                    <a:lumOff val="5000"/>
                  </a:schemeClr>
                </a:solidFill>
                <a:latin typeface="Century Gothic" panose="020B0502020202020204" pitchFamily="34" charset="0"/>
              </a:rPr>
              <a:t>(pour ranger les infos)</a:t>
            </a:r>
            <a:r>
              <a:rPr lang="fr-FR" sz="2800" dirty="0">
                <a:solidFill>
                  <a:schemeClr val="tx1">
                    <a:lumMod val="95000"/>
                    <a:lumOff val="5000"/>
                  </a:schemeClr>
                </a:solidFill>
                <a:latin typeface="Century Gothic" panose="020B0502020202020204" pitchFamily="34" charset="0"/>
              </a:rPr>
              <a:t> </a:t>
            </a:r>
            <a:r>
              <a:rPr lang="fr-FR" sz="2800" dirty="0">
                <a:solidFill>
                  <a:schemeClr val="tx1">
                    <a:lumMod val="65000"/>
                    <a:lumOff val="35000"/>
                  </a:schemeClr>
                </a:solidFill>
                <a:latin typeface="Century Gothic" panose="020B0502020202020204" pitchFamily="34" charset="0"/>
              </a:rPr>
              <a:t>  </a:t>
            </a:r>
          </a:p>
        </p:txBody>
      </p:sp>
      <p:sp>
        <p:nvSpPr>
          <p:cNvPr id="6" name="ZoneTexte 5">
            <a:extLst>
              <a:ext uri="{FF2B5EF4-FFF2-40B4-BE49-F238E27FC236}">
                <a16:creationId xmlns:a16="http://schemas.microsoft.com/office/drawing/2014/main" id="{236DBD9A-F439-744E-B42F-05766A56A215}"/>
              </a:ext>
            </a:extLst>
          </p:cNvPr>
          <p:cNvSpPr txBox="1"/>
          <p:nvPr/>
        </p:nvSpPr>
        <p:spPr>
          <a:xfrm>
            <a:off x="46918" y="842873"/>
            <a:ext cx="2771913" cy="523220"/>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6. Une caméra</a:t>
            </a:r>
          </a:p>
        </p:txBody>
      </p:sp>
      <p:sp>
        <p:nvSpPr>
          <p:cNvPr id="7" name="ZoneTexte 6">
            <a:extLst>
              <a:ext uri="{FF2B5EF4-FFF2-40B4-BE49-F238E27FC236}">
                <a16:creationId xmlns:a16="http://schemas.microsoft.com/office/drawing/2014/main" id="{4612E1A9-CED4-AD4D-9084-E6269AF30384}"/>
              </a:ext>
            </a:extLst>
          </p:cNvPr>
          <p:cNvSpPr txBox="1"/>
          <p:nvPr/>
        </p:nvSpPr>
        <p:spPr>
          <a:xfrm>
            <a:off x="9406223" y="2465164"/>
            <a:ext cx="1967205" cy="523220"/>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1. Un tuba</a:t>
            </a:r>
          </a:p>
        </p:txBody>
      </p:sp>
      <p:sp>
        <p:nvSpPr>
          <p:cNvPr id="8" name="ZoneTexte 7">
            <a:extLst>
              <a:ext uri="{FF2B5EF4-FFF2-40B4-BE49-F238E27FC236}">
                <a16:creationId xmlns:a16="http://schemas.microsoft.com/office/drawing/2014/main" id="{24255701-0068-9F41-B446-B5FFA793258C}"/>
              </a:ext>
            </a:extLst>
          </p:cNvPr>
          <p:cNvSpPr txBox="1"/>
          <p:nvPr/>
        </p:nvSpPr>
        <p:spPr>
          <a:xfrm>
            <a:off x="7842732" y="4732748"/>
            <a:ext cx="4349268" cy="523220"/>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2. Une lampe de poche</a:t>
            </a:r>
          </a:p>
        </p:txBody>
      </p:sp>
      <p:sp>
        <p:nvSpPr>
          <p:cNvPr id="9" name="ZoneTexte 8">
            <a:extLst>
              <a:ext uri="{FF2B5EF4-FFF2-40B4-BE49-F238E27FC236}">
                <a16:creationId xmlns:a16="http://schemas.microsoft.com/office/drawing/2014/main" id="{36569D09-C4F1-0D49-A3C7-679E525F55F4}"/>
              </a:ext>
            </a:extLst>
          </p:cNvPr>
          <p:cNvSpPr txBox="1"/>
          <p:nvPr/>
        </p:nvSpPr>
        <p:spPr>
          <a:xfrm>
            <a:off x="346257" y="5756032"/>
            <a:ext cx="2978192" cy="954107"/>
          </a:xfrm>
          <a:prstGeom prst="rect">
            <a:avLst/>
          </a:prstGeom>
          <a:noFill/>
        </p:spPr>
        <p:txBody>
          <a:bodyPr wrap="square" rtlCol="0">
            <a:spAutoFit/>
          </a:bodyPr>
          <a:lstStyle/>
          <a:p>
            <a:r>
              <a:rPr lang="fr-FR" sz="2800" dirty="0">
                <a:solidFill>
                  <a:schemeClr val="tx1">
                    <a:lumMod val="95000"/>
                    <a:lumOff val="5000"/>
                  </a:schemeClr>
                </a:solidFill>
                <a:latin typeface="Century Gothic" panose="020B0502020202020204" pitchFamily="34" charset="0"/>
              </a:rPr>
              <a:t>4. Une bulle de </a:t>
            </a:r>
          </a:p>
          <a:p>
            <a:r>
              <a:rPr lang="fr-FR" sz="2800" dirty="0">
                <a:solidFill>
                  <a:schemeClr val="tx1">
                    <a:lumMod val="95000"/>
                    <a:lumOff val="5000"/>
                  </a:schemeClr>
                </a:solidFill>
                <a:latin typeface="Century Gothic" panose="020B0502020202020204" pitchFamily="34" charset="0"/>
              </a:rPr>
              <a:t>    pensées</a:t>
            </a:r>
          </a:p>
        </p:txBody>
      </p:sp>
      <p:pic>
        <p:nvPicPr>
          <p:cNvPr id="18" name="Image 17">
            <a:extLst>
              <a:ext uri="{FF2B5EF4-FFF2-40B4-BE49-F238E27FC236}">
                <a16:creationId xmlns:a16="http://schemas.microsoft.com/office/drawing/2014/main" id="{2C11525E-5835-AA47-BA2E-6E5CE7E18EA5}"/>
              </a:ext>
            </a:extLst>
          </p:cNvPr>
          <p:cNvPicPr/>
          <p:nvPr/>
        </p:nvPicPr>
        <p:blipFill>
          <a:blip r:embed="rId2">
            <a:biLevel thresh="25000"/>
            <a:extLst>
              <a:ext uri="{BEBA8EAE-BF5A-486C-A8C5-ECC9F3942E4B}">
                <a14:imgProps xmlns:a14="http://schemas.microsoft.com/office/drawing/2010/main">
                  <a14:imgLayer>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06910" y="2022568"/>
            <a:ext cx="4608685" cy="2505439"/>
          </a:xfrm>
          <a:prstGeom prst="rect">
            <a:avLst/>
          </a:prstGeom>
        </p:spPr>
      </p:pic>
      <p:sp>
        <p:nvSpPr>
          <p:cNvPr id="10" name="ZoneTexte 9">
            <a:extLst>
              <a:ext uri="{FF2B5EF4-FFF2-40B4-BE49-F238E27FC236}">
                <a16:creationId xmlns:a16="http://schemas.microsoft.com/office/drawing/2014/main" id="{0C4727F4-9BBF-D544-8D98-2F6E4D193B50}"/>
              </a:ext>
            </a:extLst>
          </p:cNvPr>
          <p:cNvSpPr txBox="1"/>
          <p:nvPr/>
        </p:nvSpPr>
        <p:spPr>
          <a:xfrm>
            <a:off x="4511873" y="204419"/>
            <a:ext cx="1941557" cy="523220"/>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7. Un GPS </a:t>
            </a:r>
          </a:p>
        </p:txBody>
      </p:sp>
      <p:cxnSp>
        <p:nvCxnSpPr>
          <p:cNvPr id="12" name="Connecteur droit avec flèche 11">
            <a:extLst>
              <a:ext uri="{FF2B5EF4-FFF2-40B4-BE49-F238E27FC236}">
                <a16:creationId xmlns:a16="http://schemas.microsoft.com/office/drawing/2014/main" id="{47A8A1FC-BBD6-DD47-8254-57B09E0BC6BD}"/>
              </a:ext>
            </a:extLst>
          </p:cNvPr>
          <p:cNvCxnSpPr>
            <a:cxnSpLocks/>
          </p:cNvCxnSpPr>
          <p:nvPr/>
        </p:nvCxnSpPr>
        <p:spPr>
          <a:xfrm flipH="1">
            <a:off x="7224840" y="2822713"/>
            <a:ext cx="2018551" cy="207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5A5D81B-F365-3C4F-A8F9-4176455CAF6D}"/>
              </a:ext>
            </a:extLst>
          </p:cNvPr>
          <p:cNvCxnSpPr>
            <a:cxnSpLocks/>
          </p:cNvCxnSpPr>
          <p:nvPr/>
        </p:nvCxnSpPr>
        <p:spPr>
          <a:xfrm>
            <a:off x="2873259" y="1403044"/>
            <a:ext cx="2475869" cy="187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604CE5C4-2EBD-5940-A225-8CFB7D7E5A64}"/>
              </a:ext>
            </a:extLst>
          </p:cNvPr>
          <p:cNvCxnSpPr>
            <a:cxnSpLocks/>
          </p:cNvCxnSpPr>
          <p:nvPr/>
        </p:nvCxnSpPr>
        <p:spPr>
          <a:xfrm>
            <a:off x="2395353" y="3654054"/>
            <a:ext cx="1390835" cy="6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3B0D3E48-0CF3-F749-97CC-4AE0140712AA}"/>
              </a:ext>
            </a:extLst>
          </p:cNvPr>
          <p:cNvSpPr txBox="1"/>
          <p:nvPr/>
        </p:nvSpPr>
        <p:spPr>
          <a:xfrm>
            <a:off x="8694295" y="161822"/>
            <a:ext cx="3295233" cy="523220"/>
          </a:xfrm>
          <a:prstGeom prst="rect">
            <a:avLst/>
          </a:prstGeom>
          <a:noFill/>
        </p:spPr>
        <p:txBody>
          <a:bodyPr wrap="square" rtlCol="0">
            <a:spAutoFit/>
          </a:bodyPr>
          <a:lstStyle/>
          <a:p>
            <a:r>
              <a:rPr lang="fr-FR" sz="2800" dirty="0">
                <a:solidFill>
                  <a:schemeClr val="tx1">
                    <a:lumMod val="95000"/>
                    <a:lumOff val="5000"/>
                  </a:schemeClr>
                </a:solidFill>
                <a:latin typeface="Century Gothic" panose="020B0502020202020204" pitchFamily="34" charset="0"/>
              </a:rPr>
              <a:t>8. Les mises à jour</a:t>
            </a:r>
          </a:p>
        </p:txBody>
      </p:sp>
      <p:pic>
        <p:nvPicPr>
          <p:cNvPr id="22" name="Image 21">
            <a:extLst>
              <a:ext uri="{FF2B5EF4-FFF2-40B4-BE49-F238E27FC236}">
                <a16:creationId xmlns:a16="http://schemas.microsoft.com/office/drawing/2014/main" id="{F4AB107F-73B0-8244-9E9C-C02053A1C9E8}"/>
              </a:ext>
            </a:extLst>
          </p:cNvPr>
          <p:cNvPicPr/>
          <p:nvPr/>
        </p:nvPicPr>
        <p:blipFill>
          <a:blip r:embed="rId3">
            <a:biLevel thresh="25000"/>
            <a:extLst>
              <a:ext uri="{28A0092B-C50C-407E-A947-70E740481C1C}">
                <a14:useLocalDpi xmlns:a14="http://schemas.microsoft.com/office/drawing/2010/main" val="0"/>
              </a:ext>
            </a:extLst>
          </a:blip>
          <a:stretch>
            <a:fillRect/>
          </a:stretch>
        </p:blipFill>
        <p:spPr>
          <a:xfrm>
            <a:off x="6739756" y="1215118"/>
            <a:ext cx="1815671" cy="1294901"/>
          </a:xfrm>
          <a:prstGeom prst="rect">
            <a:avLst/>
          </a:prstGeom>
          <a:ln>
            <a:solidFill>
              <a:schemeClr val="tx1"/>
            </a:solidFill>
          </a:ln>
          <a:effectLst>
            <a:softEdge rad="63500"/>
          </a:effectLst>
        </p:spPr>
      </p:pic>
      <p:pic>
        <p:nvPicPr>
          <p:cNvPr id="26" name="Image 25">
            <a:extLst>
              <a:ext uri="{FF2B5EF4-FFF2-40B4-BE49-F238E27FC236}">
                <a16:creationId xmlns:a16="http://schemas.microsoft.com/office/drawing/2014/main" id="{6CE98A22-AA89-1646-A53F-64DDD5B31BAA}"/>
              </a:ext>
            </a:extLst>
          </p:cNvPr>
          <p:cNvPicPr/>
          <p:nvPr/>
        </p:nvPicPr>
        <p:blipFill>
          <a:blip r:embed="rId4">
            <a:biLevel thresh="25000"/>
            <a:extLst>
              <a:ext uri="{28A0092B-C50C-407E-A947-70E740481C1C}">
                <a14:useLocalDpi xmlns:a14="http://schemas.microsoft.com/office/drawing/2010/main" val="0"/>
              </a:ext>
            </a:extLst>
          </a:blip>
          <a:stretch>
            <a:fillRect/>
          </a:stretch>
        </p:blipFill>
        <p:spPr>
          <a:xfrm>
            <a:off x="5297850" y="622527"/>
            <a:ext cx="685800" cy="889635"/>
          </a:xfrm>
          <a:prstGeom prst="rect">
            <a:avLst/>
          </a:prstGeom>
          <a:ln>
            <a:solidFill>
              <a:schemeClr val="tx1"/>
            </a:solidFill>
          </a:ln>
          <a:effectLst>
            <a:softEdge rad="25400"/>
          </a:effectLst>
        </p:spPr>
      </p:pic>
      <p:cxnSp>
        <p:nvCxnSpPr>
          <p:cNvPr id="27" name="Connecteur droit avec flèche 26">
            <a:extLst>
              <a:ext uri="{FF2B5EF4-FFF2-40B4-BE49-F238E27FC236}">
                <a16:creationId xmlns:a16="http://schemas.microsoft.com/office/drawing/2014/main" id="{11AACF08-430D-E94C-A09F-0AF2E1ADFD09}"/>
              </a:ext>
            </a:extLst>
          </p:cNvPr>
          <p:cNvCxnSpPr>
            <a:cxnSpLocks/>
          </p:cNvCxnSpPr>
          <p:nvPr/>
        </p:nvCxnSpPr>
        <p:spPr>
          <a:xfrm flipV="1">
            <a:off x="3406910" y="2409077"/>
            <a:ext cx="3549807" cy="347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49A71250-61FF-5145-920D-301D0984B62F}"/>
              </a:ext>
            </a:extLst>
          </p:cNvPr>
          <p:cNvPicPr/>
          <p:nvPr/>
        </p:nvPicPr>
        <p:blipFill>
          <a:blip r:embed="rId5">
            <a:biLevel thresh="25000"/>
            <a:extLst>
              <a:ext uri="{28A0092B-C50C-407E-A947-70E740481C1C}">
                <a14:useLocalDpi xmlns:a14="http://schemas.microsoft.com/office/drawing/2010/main" val="0"/>
              </a:ext>
            </a:extLst>
          </a:blip>
          <a:stretch>
            <a:fillRect/>
          </a:stretch>
        </p:blipFill>
        <p:spPr>
          <a:xfrm>
            <a:off x="7372615" y="3578743"/>
            <a:ext cx="798357" cy="494663"/>
          </a:xfrm>
          <a:prstGeom prst="rect">
            <a:avLst/>
          </a:prstGeom>
          <a:ln>
            <a:noFill/>
          </a:ln>
        </p:spPr>
      </p:pic>
      <p:cxnSp>
        <p:nvCxnSpPr>
          <p:cNvPr id="20" name="Connecteur droit avec flèche 19">
            <a:extLst>
              <a:ext uri="{FF2B5EF4-FFF2-40B4-BE49-F238E27FC236}">
                <a16:creationId xmlns:a16="http://schemas.microsoft.com/office/drawing/2014/main" id="{34DF0BDE-D291-864A-887C-F51D5121D729}"/>
              </a:ext>
            </a:extLst>
          </p:cNvPr>
          <p:cNvCxnSpPr>
            <a:cxnSpLocks/>
            <a:endCxn id="19" idx="2"/>
          </p:cNvCxnSpPr>
          <p:nvPr/>
        </p:nvCxnSpPr>
        <p:spPr>
          <a:xfrm flipH="1" flipV="1">
            <a:off x="7771794" y="4073406"/>
            <a:ext cx="226316" cy="57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1C131BFB-7AB1-234D-912A-D1B1E5D28E5A}"/>
              </a:ext>
            </a:extLst>
          </p:cNvPr>
          <p:cNvPicPr/>
          <p:nvPr/>
        </p:nvPicPr>
        <p:blipFill>
          <a:blip r:embed="rId6">
            <a:biLevel thresh="25000"/>
            <a:extLst>
              <a:ext uri="{28A0092B-C50C-407E-A947-70E740481C1C}">
                <a14:useLocalDpi xmlns:a14="http://schemas.microsoft.com/office/drawing/2010/main" val="0"/>
              </a:ext>
            </a:extLst>
          </a:blip>
          <a:stretch>
            <a:fillRect/>
          </a:stretch>
        </p:blipFill>
        <p:spPr>
          <a:xfrm>
            <a:off x="4786240" y="6058473"/>
            <a:ext cx="1053571" cy="729209"/>
          </a:xfrm>
          <a:prstGeom prst="rect">
            <a:avLst/>
          </a:prstGeom>
        </p:spPr>
      </p:pic>
    </p:spTree>
    <p:extLst>
      <p:ext uri="{BB962C8B-B14F-4D97-AF65-F5344CB8AC3E}">
        <p14:creationId xmlns:p14="http://schemas.microsoft.com/office/powerpoint/2010/main" val="277327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86E5E-645B-CB45-8686-9D79B0E5D220}"/>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p>
        </p:txBody>
      </p:sp>
      <p:graphicFrame>
        <p:nvGraphicFramePr>
          <p:cNvPr id="4" name="Tableau 3">
            <a:extLst>
              <a:ext uri="{FF2B5EF4-FFF2-40B4-BE49-F238E27FC236}">
                <a16:creationId xmlns:a16="http://schemas.microsoft.com/office/drawing/2014/main" id="{94782CD6-EFB3-364C-8392-3357366F562E}"/>
              </a:ext>
            </a:extLst>
          </p:cNvPr>
          <p:cNvGraphicFramePr>
            <a:graphicFrameLocks noGrp="1"/>
          </p:cNvGraphicFramePr>
          <p:nvPr>
            <p:extLst>
              <p:ext uri="{D42A27DB-BD31-4B8C-83A1-F6EECF244321}">
                <p14:modId xmlns:p14="http://schemas.microsoft.com/office/powerpoint/2010/main" val="1164835359"/>
              </p:ext>
            </p:extLst>
          </p:nvPr>
        </p:nvGraphicFramePr>
        <p:xfrm>
          <a:off x="3868738" y="1123837"/>
          <a:ext cx="7315200" cy="1749793"/>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865556958"/>
                    </a:ext>
                  </a:extLst>
                </a:gridCol>
              </a:tblGrid>
              <a:tr h="1749793">
                <a:tc>
                  <a:txBody>
                    <a:bodyPr/>
                    <a:lstStyle/>
                    <a:p>
                      <a:pPr indent="228600" algn="ctr">
                        <a:spcAft>
                          <a:spcPts val="0"/>
                        </a:spcAft>
                      </a:pPr>
                      <a:endParaRPr lang="fr-CH" sz="2800" b="1" dirty="0">
                        <a:solidFill>
                          <a:schemeClr val="tx1">
                            <a:lumMod val="65000"/>
                            <a:lumOff val="35000"/>
                          </a:schemeClr>
                        </a:solidFill>
                        <a:effectLst/>
                        <a:latin typeface="Century Gothic" panose="020B0502020202020204" pitchFamily="34" charset="0"/>
                      </a:endParaRPr>
                    </a:p>
                    <a:p>
                      <a:pPr indent="228600" algn="ctr">
                        <a:spcAft>
                          <a:spcPts val="0"/>
                        </a:spcAft>
                      </a:pPr>
                      <a:r>
                        <a:rPr lang="fr-FR" sz="2800" b="1" dirty="0">
                          <a:solidFill>
                            <a:schemeClr val="tx1">
                              <a:lumMod val="95000"/>
                              <a:lumOff val="5000"/>
                            </a:schemeClr>
                          </a:solidFill>
                          <a:effectLst/>
                          <a:latin typeface="Century Gothic" panose="020B0502020202020204" pitchFamily="34" charset="0"/>
                        </a:rPr>
                        <a:t>Un tuba </a:t>
                      </a:r>
                      <a:r>
                        <a:rPr lang="fr-FR" sz="2800" dirty="0">
                          <a:solidFill>
                            <a:schemeClr val="tx1">
                              <a:lumMod val="95000"/>
                              <a:lumOff val="5000"/>
                            </a:schemeClr>
                          </a:solidFill>
                          <a:effectLst/>
                          <a:latin typeface="Century Gothic" panose="020B0502020202020204" pitchFamily="34" charset="0"/>
                        </a:rPr>
                        <a:t>: pour 1 inspirer,  </a:t>
                      </a:r>
                    </a:p>
                    <a:p>
                      <a:pPr indent="228600" algn="ctr">
                        <a:spcAft>
                          <a:spcPts val="0"/>
                        </a:spcAft>
                      </a:pPr>
                      <a:r>
                        <a:rPr lang="fr-FR" sz="2800" dirty="0">
                          <a:solidFill>
                            <a:schemeClr val="tx1">
                              <a:lumMod val="95000"/>
                              <a:lumOff val="5000"/>
                            </a:schemeClr>
                          </a:solidFill>
                          <a:effectLst/>
                          <a:latin typeface="Century Gothic" panose="020B0502020202020204" pitchFamily="34" charset="0"/>
                        </a:rPr>
                        <a:t>2 s’oxygéner, </a:t>
                      </a:r>
                      <a:endParaRPr lang="fr-CH" sz="2800" dirty="0">
                        <a:solidFill>
                          <a:schemeClr val="tx1">
                            <a:lumMod val="95000"/>
                            <a:lumOff val="5000"/>
                          </a:schemeClr>
                        </a:solidFill>
                        <a:effectLst/>
                        <a:latin typeface="Century Gothic" panose="020B0502020202020204" pitchFamily="34" charset="0"/>
                      </a:endParaRPr>
                    </a:p>
                    <a:p>
                      <a:pPr indent="228600" algn="ctr">
                        <a:spcAft>
                          <a:spcPts val="0"/>
                        </a:spcAft>
                      </a:pPr>
                      <a:r>
                        <a:rPr lang="fr-FR" sz="2800" dirty="0">
                          <a:solidFill>
                            <a:schemeClr val="tx1">
                              <a:lumMod val="95000"/>
                              <a:lumOff val="5000"/>
                            </a:schemeClr>
                          </a:solidFill>
                          <a:effectLst/>
                          <a:latin typeface="Century Gothic" panose="020B0502020202020204" pitchFamily="34" charset="0"/>
                        </a:rPr>
                        <a:t>3 expirer.</a:t>
                      </a:r>
                      <a:endParaRPr lang="fr-CH" sz="2800"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4105443617"/>
                  </a:ext>
                </a:extLst>
              </a:tr>
            </a:tbl>
          </a:graphicData>
        </a:graphic>
      </p:graphicFrame>
      <p:pic>
        <p:nvPicPr>
          <p:cNvPr id="6" name="Image 5">
            <a:extLst>
              <a:ext uri="{FF2B5EF4-FFF2-40B4-BE49-F238E27FC236}">
                <a16:creationId xmlns:a16="http://schemas.microsoft.com/office/drawing/2014/main" id="{13DFEA4F-CEF7-F24F-96AF-75A7F5616FAF}"/>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6327341" y="3757670"/>
            <a:ext cx="2683744" cy="2206341"/>
          </a:xfrm>
          <a:prstGeom prst="rect">
            <a:avLst/>
          </a:prstGeom>
          <a:ln>
            <a:solidFill>
              <a:schemeClr val="tx1">
                <a:lumMod val="65000"/>
                <a:lumOff val="35000"/>
              </a:schemeClr>
            </a:solidFill>
          </a:ln>
        </p:spPr>
      </p:pic>
    </p:spTree>
    <p:extLst>
      <p:ext uri="{BB962C8B-B14F-4D97-AF65-F5344CB8AC3E}">
        <p14:creationId xmlns:p14="http://schemas.microsoft.com/office/powerpoint/2010/main" val="254406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1CF25-593F-EB48-90BD-E517911D6598}"/>
              </a:ext>
            </a:extLst>
          </p:cNvPr>
          <p:cNvSpPr>
            <a:spLocks noGrp="1"/>
          </p:cNvSpPr>
          <p:nvPr>
            <p:ph type="title"/>
          </p:nvPr>
        </p:nvSpPr>
        <p:spPr>
          <a:xfrm>
            <a:off x="252919" y="1123837"/>
            <a:ext cx="2947482" cy="4601183"/>
          </a:xfrm>
        </p:spPr>
        <p:txBody>
          <a:bodyPr/>
          <a:lstStyle/>
          <a:p>
            <a:r>
              <a:rPr lang="fr-FR" dirty="0">
                <a:solidFill>
                  <a:schemeClr val="tx1">
                    <a:lumMod val="95000"/>
                    <a:lumOff val="5000"/>
                  </a:schemeClr>
                </a:solidFill>
                <a:latin typeface="Century Gothic" panose="020B0502020202020204" pitchFamily="34" charset="0"/>
              </a:rPr>
              <a:t>Les applications</a:t>
            </a:r>
            <a:endParaRPr lang="fr-FR" dirty="0">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4553D0FE-8AE0-1A4B-9491-107C6D0B8622}"/>
              </a:ext>
            </a:extLst>
          </p:cNvPr>
          <p:cNvGraphicFramePr>
            <a:graphicFrameLocks noGrp="1"/>
          </p:cNvGraphicFramePr>
          <p:nvPr>
            <p:extLst>
              <p:ext uri="{D42A27DB-BD31-4B8C-83A1-F6EECF244321}">
                <p14:modId xmlns:p14="http://schemas.microsoft.com/office/powerpoint/2010/main" val="1235090714"/>
              </p:ext>
            </p:extLst>
          </p:nvPr>
        </p:nvGraphicFramePr>
        <p:xfrm>
          <a:off x="3724359" y="1123837"/>
          <a:ext cx="7315200" cy="128016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272445380"/>
                    </a:ext>
                  </a:extLst>
                </a:gridCol>
              </a:tblGrid>
              <a:tr h="0">
                <a:tc>
                  <a:txBody>
                    <a:bodyPr/>
                    <a:lstStyle/>
                    <a:p>
                      <a:pPr indent="228600" algn="just">
                        <a:spcAft>
                          <a:spcPts val="0"/>
                        </a:spcAft>
                      </a:pPr>
                      <a:r>
                        <a:rPr lang="fr-FR" sz="2800" dirty="0">
                          <a:solidFill>
                            <a:schemeClr val="tx1">
                              <a:lumMod val="65000"/>
                              <a:lumOff val="35000"/>
                            </a:schemeClr>
                          </a:solidFill>
                          <a:effectLst/>
                          <a:latin typeface="Century Gothic" panose="020B0502020202020204" pitchFamily="34" charset="0"/>
                        </a:rPr>
                        <a:t> </a:t>
                      </a:r>
                      <a:endParaRPr lang="fr-CH" sz="2800" dirty="0">
                        <a:solidFill>
                          <a:schemeClr val="tx1">
                            <a:lumMod val="95000"/>
                            <a:lumOff val="5000"/>
                          </a:schemeClr>
                        </a:solidFill>
                        <a:effectLst/>
                        <a:latin typeface="Century Gothic" panose="020B0502020202020204" pitchFamily="34" charset="0"/>
                      </a:endParaRPr>
                    </a:p>
                    <a:p>
                      <a:pPr indent="228600" algn="ctr">
                        <a:spcAft>
                          <a:spcPts val="0"/>
                        </a:spcAft>
                      </a:pPr>
                      <a:r>
                        <a:rPr lang="fr-FR" sz="2800" b="1" dirty="0">
                          <a:solidFill>
                            <a:schemeClr val="tx1">
                              <a:lumMod val="95000"/>
                              <a:lumOff val="5000"/>
                            </a:schemeClr>
                          </a:solidFill>
                          <a:effectLst/>
                          <a:latin typeface="Century Gothic" panose="020B0502020202020204" pitchFamily="34" charset="0"/>
                        </a:rPr>
                        <a:t>Une lampe de poche</a:t>
                      </a:r>
                      <a:r>
                        <a:rPr lang="fr-FR" sz="2800" dirty="0">
                          <a:solidFill>
                            <a:schemeClr val="tx1">
                              <a:lumMod val="95000"/>
                              <a:lumOff val="5000"/>
                            </a:schemeClr>
                          </a:solidFill>
                          <a:effectLst/>
                          <a:latin typeface="Century Gothic" panose="020B0502020202020204" pitchFamily="34" charset="0"/>
                        </a:rPr>
                        <a:t> : pour mettre la lumière sur ce que l’on sélectionne.</a:t>
                      </a:r>
                      <a:endParaRPr lang="fr-CH" sz="2800"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4186084280"/>
                  </a:ext>
                </a:extLst>
              </a:tr>
            </a:tbl>
          </a:graphicData>
        </a:graphic>
      </p:graphicFrame>
      <p:pic>
        <p:nvPicPr>
          <p:cNvPr id="4" name="Image 3">
            <a:extLst>
              <a:ext uri="{FF2B5EF4-FFF2-40B4-BE49-F238E27FC236}">
                <a16:creationId xmlns:a16="http://schemas.microsoft.com/office/drawing/2014/main" id="{46C28144-6B6D-2D49-9DC5-6434086E9BDF}"/>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6259346" y="3925263"/>
            <a:ext cx="2656056" cy="1799757"/>
          </a:xfrm>
          <a:prstGeom prst="rect">
            <a:avLst/>
          </a:prstGeom>
          <a:ln>
            <a:solidFill>
              <a:schemeClr val="tx1">
                <a:lumMod val="65000"/>
                <a:lumOff val="35000"/>
              </a:schemeClr>
            </a:solidFill>
          </a:ln>
        </p:spPr>
      </p:pic>
    </p:spTree>
    <p:extLst>
      <p:ext uri="{BB962C8B-B14F-4D97-AF65-F5344CB8AC3E}">
        <p14:creationId xmlns:p14="http://schemas.microsoft.com/office/powerpoint/2010/main" val="257180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CC4827-5CEE-314D-8A5E-85CF5EE15044}"/>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endParaRPr lang="fr-FR" dirty="0">
              <a:solidFill>
                <a:schemeClr val="tx1">
                  <a:lumMod val="95000"/>
                  <a:lumOff val="5000"/>
                </a:schemeClr>
              </a:solidFill>
            </a:endParaRPr>
          </a:p>
        </p:txBody>
      </p:sp>
      <p:graphicFrame>
        <p:nvGraphicFramePr>
          <p:cNvPr id="4" name="Tableau 3">
            <a:extLst>
              <a:ext uri="{FF2B5EF4-FFF2-40B4-BE49-F238E27FC236}">
                <a16:creationId xmlns:a16="http://schemas.microsoft.com/office/drawing/2014/main" id="{8CB01CFC-3B99-B24B-B47B-6CC96850E244}"/>
              </a:ext>
            </a:extLst>
          </p:cNvPr>
          <p:cNvGraphicFramePr>
            <a:graphicFrameLocks noGrp="1"/>
          </p:cNvGraphicFramePr>
          <p:nvPr>
            <p:extLst>
              <p:ext uri="{D42A27DB-BD31-4B8C-83A1-F6EECF244321}">
                <p14:modId xmlns:p14="http://schemas.microsoft.com/office/powerpoint/2010/main" val="324417765"/>
              </p:ext>
            </p:extLst>
          </p:nvPr>
        </p:nvGraphicFramePr>
        <p:xfrm>
          <a:off x="3643886" y="1123837"/>
          <a:ext cx="7315200" cy="256032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3480541735"/>
                    </a:ext>
                  </a:extLst>
                </a:gridCol>
              </a:tblGrid>
              <a:tr h="0">
                <a:tc>
                  <a:txBody>
                    <a:bodyPr/>
                    <a:lstStyle/>
                    <a:p>
                      <a:pPr indent="228600" algn="ctr">
                        <a:spcAft>
                          <a:spcPts val="0"/>
                        </a:spcAft>
                      </a:pPr>
                      <a:endParaRPr lang="fr-FR" sz="2800" b="1"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fr-FR" sz="2800" b="1" kern="1200" dirty="0">
                          <a:solidFill>
                            <a:schemeClr val="tx1">
                              <a:lumMod val="95000"/>
                              <a:lumOff val="5000"/>
                            </a:schemeClr>
                          </a:solidFill>
                          <a:effectLst/>
                          <a:latin typeface="Century Gothic" panose="020B0502020202020204" pitchFamily="34" charset="0"/>
                          <a:ea typeface="+mn-ea"/>
                          <a:cs typeface="+mn-cs"/>
                        </a:rPr>
                        <a:t>Des enveloppes</a:t>
                      </a:r>
                      <a:r>
                        <a:rPr lang="fr-FR" sz="2800" kern="1200" dirty="0">
                          <a:solidFill>
                            <a:schemeClr val="tx1">
                              <a:lumMod val="95000"/>
                              <a:lumOff val="5000"/>
                            </a:schemeClr>
                          </a:solidFill>
                          <a:effectLst/>
                          <a:latin typeface="Century Gothic" panose="020B0502020202020204" pitchFamily="34" charset="0"/>
                          <a:ea typeface="+mn-ea"/>
                          <a:cs typeface="+mn-cs"/>
                        </a:rPr>
                        <a:t> : Pour y mettre des photos, des messages, des souvenirs.</a:t>
                      </a:r>
                      <a:endParaRPr lang="fr-CH" sz="2800" kern="1200" dirty="0">
                        <a:solidFill>
                          <a:schemeClr val="tx1">
                            <a:lumMod val="95000"/>
                            <a:lumOff val="5000"/>
                          </a:schemeClr>
                        </a:solidFill>
                        <a:effectLst/>
                        <a:latin typeface="Century Gothic" panose="020B0502020202020204" pitchFamily="34" charset="0"/>
                        <a:ea typeface="+mn-ea"/>
                        <a:cs typeface="+mn-cs"/>
                      </a:endParaRPr>
                    </a:p>
                    <a:p>
                      <a:pPr algn="ctr"/>
                      <a:r>
                        <a:rPr lang="fr-FR" sz="2800" kern="1200" dirty="0">
                          <a:solidFill>
                            <a:schemeClr val="tx1">
                              <a:lumMod val="95000"/>
                              <a:lumOff val="5000"/>
                            </a:schemeClr>
                          </a:solidFill>
                          <a:effectLst/>
                          <a:latin typeface="Century Gothic" panose="020B0502020202020204" pitchFamily="34" charset="0"/>
                          <a:ea typeface="+mn-ea"/>
                          <a:cs typeface="+mn-cs"/>
                        </a:rPr>
                        <a:t>Les soleils sont comme les réseaux organisés dans la tête.  </a:t>
                      </a:r>
                      <a:endParaRPr lang="fr-CH" sz="2800" kern="1200" dirty="0">
                        <a:solidFill>
                          <a:schemeClr val="tx1">
                            <a:lumMod val="95000"/>
                            <a:lumOff val="5000"/>
                          </a:schemeClr>
                        </a:solidFill>
                        <a:effectLst/>
                        <a:latin typeface="Century Gothic" panose="020B0502020202020204" pitchFamily="34" charset="0"/>
                        <a:ea typeface="+mn-ea"/>
                        <a:cs typeface="+mn-cs"/>
                      </a:endParaRPr>
                    </a:p>
                    <a:p>
                      <a:pPr indent="228600" algn="ctr">
                        <a:spcAft>
                          <a:spcPts val="0"/>
                        </a:spcAft>
                      </a:pPr>
                      <a:endParaRPr lang="fr-CH"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3777909958"/>
                  </a:ext>
                </a:extLst>
              </a:tr>
            </a:tbl>
          </a:graphicData>
        </a:graphic>
      </p:graphicFrame>
      <p:pic>
        <p:nvPicPr>
          <p:cNvPr id="8" name="Image 7">
            <a:extLst>
              <a:ext uri="{FF2B5EF4-FFF2-40B4-BE49-F238E27FC236}">
                <a16:creationId xmlns:a16="http://schemas.microsoft.com/office/drawing/2014/main" id="{A2A0D78E-5B84-4940-A67B-EB17CD3E104E}"/>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6299583" y="4054418"/>
            <a:ext cx="2330067" cy="1972866"/>
          </a:xfrm>
          <a:prstGeom prst="rect">
            <a:avLst/>
          </a:prstGeom>
          <a:ln>
            <a:solidFill>
              <a:schemeClr val="tx1"/>
            </a:solidFill>
          </a:ln>
        </p:spPr>
      </p:pic>
    </p:spTree>
    <p:extLst>
      <p:ext uri="{BB962C8B-B14F-4D97-AF65-F5344CB8AC3E}">
        <p14:creationId xmlns:p14="http://schemas.microsoft.com/office/powerpoint/2010/main" val="388485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4D870-0F1F-A641-B7BC-2DC9479F2757}"/>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endParaRPr lang="fr-FR" dirty="0">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330CF8C0-6F01-0242-867A-075E2150F42A}"/>
              </a:ext>
            </a:extLst>
          </p:cNvPr>
          <p:cNvGraphicFramePr>
            <a:graphicFrameLocks noGrp="1"/>
          </p:cNvGraphicFramePr>
          <p:nvPr>
            <p:extLst>
              <p:ext uri="{D42A27DB-BD31-4B8C-83A1-F6EECF244321}">
                <p14:modId xmlns:p14="http://schemas.microsoft.com/office/powerpoint/2010/main" val="4133594049"/>
              </p:ext>
            </p:extLst>
          </p:nvPr>
        </p:nvGraphicFramePr>
        <p:xfrm>
          <a:off x="3718837" y="1123837"/>
          <a:ext cx="7315200" cy="170688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3610266567"/>
                    </a:ext>
                  </a:extLst>
                </a:gridCol>
              </a:tblGrid>
              <a:tr h="0">
                <a:tc>
                  <a:txBody>
                    <a:bodyPr/>
                    <a:lstStyle/>
                    <a:p>
                      <a:pPr indent="228600" algn="ctr">
                        <a:spcAft>
                          <a:spcPts val="0"/>
                        </a:spcAft>
                      </a:pPr>
                      <a:endParaRPr lang="fr-FR" sz="2800" b="1"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indent="228600" algn="ctr">
                        <a:spcAft>
                          <a:spcPts val="0"/>
                        </a:spcAft>
                      </a:pPr>
                      <a:r>
                        <a:rPr lang="fr-FR" sz="2800" b="1"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Une bulle de pensées </a:t>
                      </a:r>
                      <a:r>
                        <a:rPr lang="fr-FR" sz="2800"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avant d’agir il est important de penser sur soi, sur l’exercice et sur les moyens de réussir. </a:t>
                      </a:r>
                      <a:endParaRPr lang="fr-CH" sz="28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3248386222"/>
                  </a:ext>
                </a:extLst>
              </a:tr>
            </a:tbl>
          </a:graphicData>
        </a:graphic>
      </p:graphicFrame>
      <p:pic>
        <p:nvPicPr>
          <p:cNvPr id="7" name="Image 6">
            <a:extLst>
              <a:ext uri="{FF2B5EF4-FFF2-40B4-BE49-F238E27FC236}">
                <a16:creationId xmlns:a16="http://schemas.microsoft.com/office/drawing/2014/main" id="{9A45E4F6-2A8A-BE43-9933-B040D46E0293}"/>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6027061" y="3605712"/>
            <a:ext cx="2702601" cy="2358299"/>
          </a:xfrm>
          <a:prstGeom prst="rect">
            <a:avLst/>
          </a:prstGeom>
          <a:ln>
            <a:solidFill>
              <a:schemeClr val="tx1"/>
            </a:solidFill>
          </a:ln>
        </p:spPr>
      </p:pic>
    </p:spTree>
    <p:extLst>
      <p:ext uri="{BB962C8B-B14F-4D97-AF65-F5344CB8AC3E}">
        <p14:creationId xmlns:p14="http://schemas.microsoft.com/office/powerpoint/2010/main" val="358286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FAB76-772A-3748-A5A6-C1592C9ECC33}"/>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endParaRPr lang="fr-FR" dirty="0">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E9FBA64A-710D-4C48-8D93-63375ABDD5CC}"/>
              </a:ext>
            </a:extLst>
          </p:cNvPr>
          <p:cNvGraphicFramePr>
            <a:graphicFrameLocks noGrp="1"/>
          </p:cNvGraphicFramePr>
          <p:nvPr>
            <p:extLst>
              <p:ext uri="{D42A27DB-BD31-4B8C-83A1-F6EECF244321}">
                <p14:modId xmlns:p14="http://schemas.microsoft.com/office/powerpoint/2010/main" val="1143302327"/>
              </p:ext>
            </p:extLst>
          </p:nvPr>
        </p:nvGraphicFramePr>
        <p:xfrm>
          <a:off x="3643884" y="1123838"/>
          <a:ext cx="7315200" cy="137952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1554191469"/>
                    </a:ext>
                  </a:extLst>
                </a:gridCol>
              </a:tblGrid>
              <a:tr h="1379520">
                <a:tc>
                  <a:txBody>
                    <a:bodyPr/>
                    <a:lstStyle/>
                    <a:p>
                      <a:pPr indent="228600" algn="just">
                        <a:spcAft>
                          <a:spcPts val="0"/>
                        </a:spcAft>
                      </a:pPr>
                      <a:endParaRPr lang="fr-FR" sz="2800" b="1" dirty="0">
                        <a:solidFill>
                          <a:schemeClr val="tx1">
                            <a:lumMod val="65000"/>
                            <a:lumOff val="35000"/>
                          </a:schemeClr>
                        </a:solidFill>
                        <a:effectLst/>
                        <a:latin typeface="Century Gothic" panose="020B0502020202020204" pitchFamily="34" charset="0"/>
                      </a:endParaRPr>
                    </a:p>
                    <a:p>
                      <a:pPr marL="0" marR="0" lvl="0" indent="22860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cap="none" normalizeH="0" baseline="0" dirty="0">
                          <a:ln>
                            <a:noFill/>
                          </a:ln>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Des palmes</a:t>
                      </a:r>
                      <a:r>
                        <a:rPr kumimoji="0" lang="fr-FR" altLang="fr-FR" sz="2800" b="0" i="0" u="none" strike="noStrike" cap="none" normalizeH="0" baseline="0" dirty="0">
                          <a:ln>
                            <a:noFill/>
                          </a:ln>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 pour se déplacer un peu plus vite d’une situation à une autre.</a:t>
                      </a:r>
                      <a:endParaRPr kumimoji="0" lang="fr-FR" altLang="fr-FR" sz="4000" b="0" i="0" u="none" strike="noStrike" cap="none" normalizeH="0" baseline="0" dirty="0">
                        <a:ln>
                          <a:noFill/>
                        </a:ln>
                        <a:solidFill>
                          <a:schemeClr val="tx1">
                            <a:lumMod val="95000"/>
                            <a:lumOff val="5000"/>
                          </a:schemeClr>
                        </a:solidFill>
                        <a:effectLst/>
                        <a:latin typeface="Arial" panose="020B0604020202020204" pitchFamily="34" charset="0"/>
                      </a:endParaRPr>
                    </a:p>
                  </a:txBody>
                  <a:tcPr marL="89535" marR="89535" marT="0" marB="0"/>
                </a:tc>
                <a:extLst>
                  <a:ext uri="{0D108BD9-81ED-4DB2-BD59-A6C34878D82A}">
                    <a16:rowId xmlns:a16="http://schemas.microsoft.com/office/drawing/2014/main" val="3141812716"/>
                  </a:ext>
                </a:extLst>
              </a:tr>
            </a:tbl>
          </a:graphicData>
        </a:graphic>
      </p:graphicFrame>
      <p:pic>
        <p:nvPicPr>
          <p:cNvPr id="5" name="Image 4">
            <a:extLst>
              <a:ext uri="{FF2B5EF4-FFF2-40B4-BE49-F238E27FC236}">
                <a16:creationId xmlns:a16="http://schemas.microsoft.com/office/drawing/2014/main" id="{38D72369-4746-CF42-B539-78A23AA4CAD6}"/>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6096910" y="3443743"/>
            <a:ext cx="2409148" cy="2520268"/>
          </a:xfrm>
          <a:prstGeom prst="rect">
            <a:avLst/>
          </a:prstGeom>
          <a:ln>
            <a:solidFill>
              <a:schemeClr val="tx1">
                <a:lumMod val="65000"/>
                <a:lumOff val="35000"/>
              </a:schemeClr>
            </a:solidFill>
          </a:ln>
        </p:spPr>
      </p:pic>
    </p:spTree>
    <p:extLst>
      <p:ext uri="{BB962C8B-B14F-4D97-AF65-F5344CB8AC3E}">
        <p14:creationId xmlns:p14="http://schemas.microsoft.com/office/powerpoint/2010/main" val="303523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B6C4A-6A57-1B4B-A95E-3EB185C78EA3}"/>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endParaRPr lang="fr-FR" dirty="0">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8949816E-CC92-C64A-BF6F-7D86C0ED91CC}"/>
              </a:ext>
            </a:extLst>
          </p:cNvPr>
          <p:cNvGraphicFramePr>
            <a:graphicFrameLocks noGrp="1"/>
          </p:cNvGraphicFramePr>
          <p:nvPr>
            <p:extLst>
              <p:ext uri="{D42A27DB-BD31-4B8C-83A1-F6EECF244321}">
                <p14:modId xmlns:p14="http://schemas.microsoft.com/office/powerpoint/2010/main" val="4093939916"/>
              </p:ext>
            </p:extLst>
          </p:nvPr>
        </p:nvGraphicFramePr>
        <p:xfrm>
          <a:off x="3748817" y="995249"/>
          <a:ext cx="7315200" cy="213360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073592654"/>
                    </a:ext>
                  </a:extLst>
                </a:gridCol>
              </a:tblGrid>
              <a:tr h="0">
                <a:tc>
                  <a:txBody>
                    <a:bodyPr/>
                    <a:lstStyle/>
                    <a:p>
                      <a:pPr indent="228600" algn="l">
                        <a:spcAft>
                          <a:spcPts val="0"/>
                        </a:spcAft>
                      </a:pPr>
                      <a:r>
                        <a:rPr lang="fr-FR" sz="2800" dirty="0">
                          <a:solidFill>
                            <a:schemeClr val="tx1">
                              <a:lumMod val="65000"/>
                              <a:lumOff val="35000"/>
                            </a:schemeClr>
                          </a:solidFill>
                          <a:effectLst/>
                          <a:latin typeface="Century Gothic" panose="020B0502020202020204" pitchFamily="34" charset="0"/>
                        </a:rPr>
                        <a:t> </a:t>
                      </a:r>
                      <a:endParaRPr lang="fr-CH" sz="2800" dirty="0">
                        <a:solidFill>
                          <a:schemeClr val="tx1">
                            <a:lumMod val="65000"/>
                            <a:lumOff val="35000"/>
                          </a:schemeClr>
                        </a:solidFill>
                        <a:effectLst/>
                        <a:latin typeface="Century Gothic" panose="020B0502020202020204" pitchFamily="34" charset="0"/>
                      </a:endParaRPr>
                    </a:p>
                    <a:p>
                      <a:pPr marL="0" marR="0" indent="22860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tx1">
                              <a:lumMod val="95000"/>
                              <a:lumOff val="5000"/>
                            </a:schemeClr>
                          </a:solidFill>
                          <a:effectLst/>
                          <a:latin typeface="Century Gothic" panose="020B0502020202020204" pitchFamily="34" charset="0"/>
                        </a:rPr>
                        <a:t>Une caméra</a:t>
                      </a:r>
                      <a:r>
                        <a:rPr lang="fr-FR" sz="2800" dirty="0">
                          <a:solidFill>
                            <a:schemeClr val="tx1">
                              <a:lumMod val="95000"/>
                              <a:lumOff val="5000"/>
                            </a:schemeClr>
                          </a:solidFill>
                          <a:effectLst/>
                          <a:latin typeface="Century Gothic" panose="020B0502020202020204" pitchFamily="34" charset="0"/>
                        </a:rPr>
                        <a:t> :pour regarder l’ensemble du contexte, puis regarder précisément certains éléments du texte pour se créer un film mental de l’histoire. </a:t>
                      </a:r>
                      <a:endParaRPr lang="fr-CH" sz="2800"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497450003"/>
                  </a:ext>
                </a:extLst>
              </a:tr>
            </a:tbl>
          </a:graphicData>
        </a:graphic>
      </p:graphicFrame>
      <p:pic>
        <p:nvPicPr>
          <p:cNvPr id="4" name="Image 3">
            <a:extLst>
              <a:ext uri="{FF2B5EF4-FFF2-40B4-BE49-F238E27FC236}">
                <a16:creationId xmlns:a16="http://schemas.microsoft.com/office/drawing/2014/main" id="{097B0D4D-AB8F-2E4F-A7E8-C5535DBEEF9A}"/>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5889397" y="3586371"/>
            <a:ext cx="3034040" cy="2542968"/>
          </a:xfrm>
          <a:prstGeom prst="rect">
            <a:avLst/>
          </a:prstGeom>
          <a:ln>
            <a:solidFill>
              <a:schemeClr val="tx1">
                <a:lumMod val="65000"/>
                <a:lumOff val="35000"/>
              </a:schemeClr>
            </a:solidFill>
          </a:ln>
        </p:spPr>
      </p:pic>
    </p:spTree>
    <p:extLst>
      <p:ext uri="{BB962C8B-B14F-4D97-AF65-F5344CB8AC3E}">
        <p14:creationId xmlns:p14="http://schemas.microsoft.com/office/powerpoint/2010/main" val="154283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6C34A-6905-8C46-86D0-77756E368A32}"/>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endParaRPr lang="fr-FR" dirty="0">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E2A40A3C-324D-8E48-B5E9-CE36D0CAAB13}"/>
              </a:ext>
            </a:extLst>
          </p:cNvPr>
          <p:cNvGraphicFramePr>
            <a:graphicFrameLocks noGrp="1"/>
          </p:cNvGraphicFramePr>
          <p:nvPr>
            <p:extLst>
              <p:ext uri="{D42A27DB-BD31-4B8C-83A1-F6EECF244321}">
                <p14:modId xmlns:p14="http://schemas.microsoft.com/office/powerpoint/2010/main" val="2629062828"/>
              </p:ext>
            </p:extLst>
          </p:nvPr>
        </p:nvGraphicFramePr>
        <p:xfrm>
          <a:off x="3718836" y="1123837"/>
          <a:ext cx="7315200" cy="170688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344804436"/>
                    </a:ext>
                  </a:extLst>
                </a:gridCol>
              </a:tblGrid>
              <a:tr h="0">
                <a:tc>
                  <a:txBody>
                    <a:bodyPr/>
                    <a:lstStyle/>
                    <a:p>
                      <a:pPr indent="228600" algn="ctr">
                        <a:spcAft>
                          <a:spcPts val="0"/>
                        </a:spcAft>
                      </a:pPr>
                      <a:endParaRPr lang="fr-FR" sz="2800" b="1"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indent="228600" algn="ctr">
                        <a:spcAft>
                          <a:spcPts val="0"/>
                        </a:spcAft>
                      </a:pPr>
                      <a:r>
                        <a:rPr lang="fr-FR" sz="2800" b="1"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Un GPS</a:t>
                      </a:r>
                      <a:r>
                        <a:rPr lang="fr-FR" sz="2800" dirty="0">
                          <a:solidFill>
                            <a:schemeClr val="tx1">
                              <a:lumMod val="95000"/>
                              <a:lumOff val="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 pour construire un plan détaillé dans sa tête et se déplacer en gardant son objectif. </a:t>
                      </a:r>
                      <a:endParaRPr lang="fr-CH" sz="28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2880995369"/>
                  </a:ext>
                </a:extLst>
              </a:tr>
            </a:tbl>
          </a:graphicData>
        </a:graphic>
      </p:graphicFrame>
      <p:pic>
        <p:nvPicPr>
          <p:cNvPr id="7" name="Image 6">
            <a:extLst>
              <a:ext uri="{FF2B5EF4-FFF2-40B4-BE49-F238E27FC236}">
                <a16:creationId xmlns:a16="http://schemas.microsoft.com/office/drawing/2014/main" id="{AF34696B-1650-5A44-AF2C-F5E2D238A0B6}"/>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6216766" y="3424428"/>
            <a:ext cx="2319339" cy="2740837"/>
          </a:xfrm>
          <a:prstGeom prst="rect">
            <a:avLst/>
          </a:prstGeom>
          <a:ln>
            <a:solidFill>
              <a:schemeClr val="tx1"/>
            </a:solidFill>
          </a:ln>
        </p:spPr>
      </p:pic>
    </p:spTree>
    <p:extLst>
      <p:ext uri="{BB962C8B-B14F-4D97-AF65-F5344CB8AC3E}">
        <p14:creationId xmlns:p14="http://schemas.microsoft.com/office/powerpoint/2010/main" val="323643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D33381-5F19-394A-9B11-2E77A679E960}"/>
              </a:ext>
            </a:extLst>
          </p:cNvPr>
          <p:cNvSpPr txBox="1"/>
          <p:nvPr/>
        </p:nvSpPr>
        <p:spPr>
          <a:xfrm>
            <a:off x="433779" y="2326520"/>
            <a:ext cx="11505073" cy="1569660"/>
          </a:xfrm>
          <a:prstGeom prst="rect">
            <a:avLst/>
          </a:prstGeom>
          <a:noFill/>
        </p:spPr>
        <p:txBody>
          <a:bodyPr wrap="none" rtlCol="0">
            <a:spAutoFit/>
          </a:bodyPr>
          <a:lstStyle/>
          <a:p>
            <a:r>
              <a:rPr lang="fr-FR" sz="3200" dirty="0">
                <a:solidFill>
                  <a:schemeClr val="tx1">
                    <a:lumMod val="95000"/>
                    <a:lumOff val="5000"/>
                  </a:schemeClr>
                </a:solidFill>
                <a:latin typeface="Century Gothic" panose="020B0502020202020204" pitchFamily="34" charset="0"/>
              </a:rPr>
              <a:t>Chaque application représente un thème </a:t>
            </a:r>
          </a:p>
          <a:p>
            <a:r>
              <a:rPr lang="fr-FR" sz="3200" dirty="0">
                <a:solidFill>
                  <a:schemeClr val="tx1">
                    <a:lumMod val="95000"/>
                    <a:lumOff val="5000"/>
                  </a:schemeClr>
                </a:solidFill>
                <a:latin typeface="Century Gothic" panose="020B0502020202020204" pitchFamily="34" charset="0"/>
              </a:rPr>
              <a:t>qui nous aide à mieux </a:t>
            </a:r>
            <a:r>
              <a:rPr lang="fr-FR" sz="3200" b="1" dirty="0">
                <a:solidFill>
                  <a:schemeClr val="tx1">
                    <a:lumMod val="95000"/>
                    <a:lumOff val="5000"/>
                  </a:schemeClr>
                </a:solidFill>
                <a:latin typeface="Century Gothic" panose="020B0502020202020204" pitchFamily="34" charset="0"/>
              </a:rPr>
              <a:t>découvrir, comprendre et </a:t>
            </a:r>
          </a:p>
          <a:p>
            <a:r>
              <a:rPr lang="fr-FR" sz="3200" b="1" dirty="0">
                <a:solidFill>
                  <a:schemeClr val="tx1">
                    <a:lumMod val="95000"/>
                    <a:lumOff val="5000"/>
                  </a:schemeClr>
                </a:solidFill>
                <a:latin typeface="Century Gothic" panose="020B0502020202020204" pitchFamily="34" charset="0"/>
              </a:rPr>
              <a:t>choisir</a:t>
            </a:r>
            <a:r>
              <a:rPr lang="fr-FR" sz="3200" dirty="0">
                <a:solidFill>
                  <a:schemeClr val="tx1">
                    <a:lumMod val="95000"/>
                    <a:lumOff val="5000"/>
                  </a:schemeClr>
                </a:solidFill>
                <a:latin typeface="Century Gothic" panose="020B0502020202020204" pitchFamily="34" charset="0"/>
              </a:rPr>
              <a:t> des stratégies d’apprentissage, selon la situation. </a:t>
            </a:r>
          </a:p>
        </p:txBody>
      </p:sp>
    </p:spTree>
    <p:extLst>
      <p:ext uri="{BB962C8B-B14F-4D97-AF65-F5344CB8AC3E}">
        <p14:creationId xmlns:p14="http://schemas.microsoft.com/office/powerpoint/2010/main" val="320540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C661E-B4E7-644C-8233-73630BF0FBEE}"/>
              </a:ext>
            </a:extLst>
          </p:cNvPr>
          <p:cNvSpPr/>
          <p:nvPr/>
        </p:nvSpPr>
        <p:spPr>
          <a:xfrm>
            <a:off x="287701" y="1271274"/>
            <a:ext cx="7325193" cy="4031873"/>
          </a:xfrm>
          <a:prstGeom prst="rect">
            <a:avLst/>
          </a:prstGeom>
        </p:spPr>
        <p:txBody>
          <a:bodyPr wrap="square">
            <a:spAutoFit/>
          </a:bodyPr>
          <a:lstStyle/>
          <a:p>
            <a:pPr marL="342900" indent="-342900">
              <a:buAutoNum type="arabicPeriod"/>
            </a:pPr>
            <a:r>
              <a:rPr lang="fr-FR" sz="3200" dirty="0">
                <a:solidFill>
                  <a:schemeClr val="tx1">
                    <a:lumMod val="95000"/>
                    <a:lumOff val="5000"/>
                  </a:schemeClr>
                </a:solidFill>
                <a:latin typeface="Century Gothic" panose="020B0502020202020204" pitchFamily="34" charset="0"/>
              </a:rPr>
              <a:t>Les 3 moments</a:t>
            </a:r>
          </a:p>
          <a:p>
            <a:pPr marL="342900" indent="-342900">
              <a:buAutoNum type="arabicPeriod"/>
            </a:pPr>
            <a:r>
              <a:rPr lang="fr-FR" sz="3200" dirty="0">
                <a:solidFill>
                  <a:schemeClr val="tx1">
                    <a:lumMod val="95000"/>
                    <a:lumOff val="5000"/>
                  </a:schemeClr>
                </a:solidFill>
                <a:latin typeface="Century Gothic" panose="020B0502020202020204" pitchFamily="34" charset="0"/>
              </a:rPr>
              <a:t>Les attentions</a:t>
            </a:r>
          </a:p>
          <a:p>
            <a:pPr marL="342900" indent="-342900">
              <a:buAutoNum type="arabicPeriod"/>
            </a:pPr>
            <a:r>
              <a:rPr lang="fr-FR" sz="3200" dirty="0">
                <a:solidFill>
                  <a:schemeClr val="tx1">
                    <a:lumMod val="95000"/>
                    <a:lumOff val="5000"/>
                  </a:schemeClr>
                </a:solidFill>
                <a:latin typeface="Century Gothic" panose="020B0502020202020204" pitchFamily="34" charset="0"/>
              </a:rPr>
              <a:t>Les mémoires</a:t>
            </a:r>
          </a:p>
          <a:p>
            <a:pPr marL="342900" indent="-342900">
              <a:buFontTx/>
              <a:buAutoNum type="arabicPeriod"/>
            </a:pPr>
            <a:r>
              <a:rPr lang="fr-FR" sz="3200" dirty="0">
                <a:solidFill>
                  <a:schemeClr val="tx1">
                    <a:lumMod val="95000"/>
                    <a:lumOff val="5000"/>
                  </a:schemeClr>
                </a:solidFill>
                <a:latin typeface="Century Gothic" panose="020B0502020202020204" pitchFamily="34" charset="0"/>
              </a:rPr>
              <a:t>Penser sur ses pensées </a:t>
            </a:r>
          </a:p>
          <a:p>
            <a:pPr marL="342900" indent="-342900">
              <a:buFontTx/>
              <a:buAutoNum type="arabicPeriod"/>
            </a:pPr>
            <a:r>
              <a:rPr lang="fr-FR" sz="3200" dirty="0">
                <a:solidFill>
                  <a:schemeClr val="tx1">
                    <a:lumMod val="95000"/>
                    <a:lumOff val="5000"/>
                  </a:schemeClr>
                </a:solidFill>
                <a:latin typeface="Century Gothic" panose="020B0502020202020204" pitchFamily="34" charset="0"/>
              </a:rPr>
              <a:t>Les palmes</a:t>
            </a:r>
          </a:p>
          <a:p>
            <a:pPr marL="342900" indent="-342900">
              <a:buAutoNum type="arabicPeriod"/>
            </a:pPr>
            <a:r>
              <a:rPr lang="fr-FR" sz="3200" dirty="0">
                <a:solidFill>
                  <a:schemeClr val="tx1">
                    <a:lumMod val="95000"/>
                    <a:lumOff val="5000"/>
                  </a:schemeClr>
                </a:solidFill>
                <a:latin typeface="Century Gothic" panose="020B0502020202020204" pitchFamily="34" charset="0"/>
              </a:rPr>
              <a:t>Les stratégies de lecture</a:t>
            </a:r>
          </a:p>
          <a:p>
            <a:pPr marL="342900" indent="-342900">
              <a:buAutoNum type="arabicPeriod"/>
            </a:pPr>
            <a:r>
              <a:rPr lang="fr-FR" sz="3200" dirty="0">
                <a:solidFill>
                  <a:schemeClr val="tx1">
                    <a:lumMod val="95000"/>
                    <a:lumOff val="5000"/>
                  </a:schemeClr>
                </a:solidFill>
                <a:latin typeface="Century Gothic" panose="020B0502020202020204" pitchFamily="34" charset="0"/>
              </a:rPr>
              <a:t>Les stratégies en mathématique</a:t>
            </a:r>
          </a:p>
          <a:p>
            <a:pPr marL="342900" indent="-342900">
              <a:buAutoNum type="arabicPeriod"/>
            </a:pPr>
            <a:r>
              <a:rPr lang="fr-FR" sz="3200" dirty="0">
                <a:solidFill>
                  <a:schemeClr val="tx1">
                    <a:lumMod val="95000"/>
                    <a:lumOff val="5000"/>
                  </a:schemeClr>
                </a:solidFill>
                <a:latin typeface="Century Gothic" panose="020B0502020202020204" pitchFamily="34" charset="0"/>
              </a:rPr>
              <a:t>Les mises à jour</a:t>
            </a:r>
          </a:p>
        </p:txBody>
      </p:sp>
      <p:sp>
        <p:nvSpPr>
          <p:cNvPr id="3" name="Bulle ronde 2">
            <a:extLst>
              <a:ext uri="{FF2B5EF4-FFF2-40B4-BE49-F238E27FC236}">
                <a16:creationId xmlns:a16="http://schemas.microsoft.com/office/drawing/2014/main" id="{5984DAD7-39DF-0C4F-ACA6-4F4D55D2F3B5}"/>
              </a:ext>
            </a:extLst>
          </p:cNvPr>
          <p:cNvSpPr/>
          <p:nvPr/>
        </p:nvSpPr>
        <p:spPr>
          <a:xfrm>
            <a:off x="6892448" y="580085"/>
            <a:ext cx="5051904" cy="2991790"/>
          </a:xfrm>
          <a:prstGeom prst="wedgeEllipseCallout">
            <a:avLst>
              <a:gd name="adj1" fmla="val -55081"/>
              <a:gd name="adj2" fmla="val -340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dirty="0">
                <a:solidFill>
                  <a:schemeClr val="tx1">
                    <a:lumMod val="95000"/>
                    <a:lumOff val="5000"/>
                  </a:schemeClr>
                </a:solidFill>
                <a:latin typeface="Century Gothic" panose="020B0502020202020204" pitchFamily="34" charset="0"/>
              </a:rPr>
              <a:t>Est-ce que tu rappelles de l’accessoire qui va avec chaque numéro? </a:t>
            </a:r>
          </a:p>
        </p:txBody>
      </p:sp>
    </p:spTree>
    <p:extLst>
      <p:ext uri="{BB962C8B-B14F-4D97-AF65-F5344CB8AC3E}">
        <p14:creationId xmlns:p14="http://schemas.microsoft.com/office/powerpoint/2010/main" val="247703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4385E2-2EE1-AA42-B089-746D17ED7A50}"/>
              </a:ext>
            </a:extLst>
          </p:cNvPr>
          <p:cNvSpPr txBox="1"/>
          <p:nvPr/>
        </p:nvSpPr>
        <p:spPr>
          <a:xfrm>
            <a:off x="284814" y="2023672"/>
            <a:ext cx="11740715" cy="2185214"/>
          </a:xfrm>
          <a:prstGeom prst="rect">
            <a:avLst/>
          </a:prstGeom>
          <a:noFill/>
        </p:spPr>
        <p:txBody>
          <a:bodyPr wrap="none" rtlCol="0">
            <a:spAutoFit/>
          </a:bodyPr>
          <a:lstStyle/>
          <a:p>
            <a:r>
              <a:rPr lang="fr-FR" sz="3200" dirty="0">
                <a:solidFill>
                  <a:schemeClr val="tx1">
                    <a:lumMod val="95000"/>
                    <a:lumOff val="5000"/>
                  </a:schemeClr>
                </a:solidFill>
                <a:latin typeface="Century Gothic" panose="020B0502020202020204" pitchFamily="34" charset="0"/>
              </a:rPr>
              <a:t>Bienvenue dans le projet </a:t>
            </a:r>
            <a:r>
              <a:rPr lang="fr-FR" sz="3200" b="1" dirty="0" err="1">
                <a:solidFill>
                  <a:schemeClr val="tx1">
                    <a:lumMod val="95000"/>
                    <a:lumOff val="5000"/>
                  </a:schemeClr>
                </a:solidFill>
                <a:latin typeface="Century Gothic" panose="020B0502020202020204" pitchFamily="34" charset="0"/>
              </a:rPr>
              <a:t>EStrA</a:t>
            </a:r>
            <a:r>
              <a:rPr lang="fr-FR" sz="3200" dirty="0">
                <a:solidFill>
                  <a:schemeClr val="tx1">
                    <a:lumMod val="95000"/>
                    <a:lumOff val="5000"/>
                  </a:schemeClr>
                </a:solidFill>
                <a:latin typeface="Century Gothic" panose="020B0502020202020204" pitchFamily="34" charset="0"/>
              </a:rPr>
              <a:t> qui veut dire:</a:t>
            </a:r>
          </a:p>
          <a:p>
            <a:endParaRPr lang="fr-FR" sz="3200" dirty="0">
              <a:solidFill>
                <a:schemeClr val="tx1">
                  <a:lumMod val="95000"/>
                  <a:lumOff val="5000"/>
                </a:schemeClr>
              </a:solidFill>
              <a:latin typeface="Century Gothic" panose="020B0502020202020204" pitchFamily="34" charset="0"/>
            </a:endParaRPr>
          </a:p>
          <a:p>
            <a:endParaRPr lang="fr-FR" sz="3200" dirty="0">
              <a:solidFill>
                <a:schemeClr val="tx1">
                  <a:lumMod val="95000"/>
                  <a:lumOff val="5000"/>
                </a:schemeClr>
              </a:solidFill>
              <a:latin typeface="Century Gothic" panose="020B0502020202020204" pitchFamily="34" charset="0"/>
            </a:endParaRPr>
          </a:p>
          <a:p>
            <a:r>
              <a:rPr lang="fr-FR" sz="4000" b="1" dirty="0">
                <a:solidFill>
                  <a:schemeClr val="tx1">
                    <a:lumMod val="95000"/>
                    <a:lumOff val="5000"/>
                  </a:schemeClr>
                </a:solidFill>
                <a:latin typeface="Century Gothic" panose="020B0502020202020204" pitchFamily="34" charset="0"/>
              </a:rPr>
              <a:t>E</a:t>
            </a:r>
            <a:r>
              <a:rPr lang="fr-FR" sz="4000" dirty="0">
                <a:solidFill>
                  <a:schemeClr val="tx1">
                    <a:lumMod val="95000"/>
                    <a:lumOff val="5000"/>
                  </a:schemeClr>
                </a:solidFill>
                <a:latin typeface="Century Gothic" panose="020B0502020202020204" pitchFamily="34" charset="0"/>
              </a:rPr>
              <a:t>nseignement des </a:t>
            </a:r>
            <a:r>
              <a:rPr lang="fr-FR" sz="4000" b="1" dirty="0">
                <a:solidFill>
                  <a:schemeClr val="tx1">
                    <a:lumMod val="95000"/>
                    <a:lumOff val="5000"/>
                  </a:schemeClr>
                </a:solidFill>
                <a:latin typeface="Century Gothic" panose="020B0502020202020204" pitchFamily="34" charset="0"/>
              </a:rPr>
              <a:t>Str</a:t>
            </a:r>
            <a:r>
              <a:rPr lang="fr-FR" sz="4000" dirty="0">
                <a:solidFill>
                  <a:schemeClr val="tx1">
                    <a:lumMod val="95000"/>
                    <a:lumOff val="5000"/>
                  </a:schemeClr>
                </a:solidFill>
                <a:latin typeface="Century Gothic" panose="020B0502020202020204" pitchFamily="34" charset="0"/>
              </a:rPr>
              <a:t>atégies d’</a:t>
            </a:r>
            <a:r>
              <a:rPr lang="fr-FR" sz="4000" b="1" dirty="0">
                <a:solidFill>
                  <a:schemeClr val="tx1">
                    <a:lumMod val="95000"/>
                    <a:lumOff val="5000"/>
                  </a:schemeClr>
                </a:solidFill>
                <a:latin typeface="Century Gothic" panose="020B0502020202020204" pitchFamily="34" charset="0"/>
              </a:rPr>
              <a:t>A</a:t>
            </a:r>
            <a:r>
              <a:rPr lang="fr-FR" sz="4000" dirty="0">
                <a:solidFill>
                  <a:schemeClr val="tx1">
                    <a:lumMod val="95000"/>
                    <a:lumOff val="5000"/>
                  </a:schemeClr>
                </a:solidFill>
                <a:latin typeface="Century Gothic" panose="020B0502020202020204" pitchFamily="34" charset="0"/>
              </a:rPr>
              <a:t>pprentissages</a:t>
            </a:r>
          </a:p>
        </p:txBody>
      </p:sp>
    </p:spTree>
    <p:extLst>
      <p:ext uri="{BB962C8B-B14F-4D97-AF65-F5344CB8AC3E}">
        <p14:creationId xmlns:p14="http://schemas.microsoft.com/office/powerpoint/2010/main" val="92845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772E7B-44E0-2546-BA59-C985EF017537}"/>
              </a:ext>
            </a:extLst>
          </p:cNvPr>
          <p:cNvSpPr/>
          <p:nvPr/>
        </p:nvSpPr>
        <p:spPr>
          <a:xfrm>
            <a:off x="4084430" y="1146669"/>
            <a:ext cx="6096000" cy="4031873"/>
          </a:xfrm>
          <a:prstGeom prst="rect">
            <a:avLst/>
          </a:prstGeom>
        </p:spPr>
        <p:txBody>
          <a:bodyPr>
            <a:spAutoFit/>
          </a:bodyPr>
          <a:lstStyle/>
          <a:p>
            <a:pPr marL="342900" indent="-342900">
              <a:buAutoNum type="arabicPeriod"/>
            </a:pPr>
            <a:r>
              <a:rPr lang="fr-FR" sz="3200" dirty="0">
                <a:solidFill>
                  <a:schemeClr val="tx1">
                    <a:lumMod val="95000"/>
                    <a:lumOff val="5000"/>
                  </a:schemeClr>
                </a:solidFill>
                <a:latin typeface="Century Gothic" panose="020B0502020202020204" pitchFamily="34" charset="0"/>
              </a:rPr>
              <a:t> Le tuba</a:t>
            </a:r>
          </a:p>
          <a:p>
            <a:pPr marL="342900" indent="-342900">
              <a:buAutoNum type="arabicPeriod"/>
            </a:pPr>
            <a:r>
              <a:rPr lang="fr-FR" sz="3200" dirty="0">
                <a:solidFill>
                  <a:schemeClr val="tx1">
                    <a:lumMod val="95000"/>
                    <a:lumOff val="5000"/>
                  </a:schemeClr>
                </a:solidFill>
                <a:latin typeface="Century Gothic" panose="020B0502020202020204" pitchFamily="34" charset="0"/>
              </a:rPr>
              <a:t> La lampe de poche</a:t>
            </a:r>
          </a:p>
          <a:p>
            <a:pPr marL="342900" indent="-342900">
              <a:buAutoNum type="arabicPeriod"/>
            </a:pPr>
            <a:r>
              <a:rPr lang="fr-FR" sz="3200" dirty="0">
                <a:solidFill>
                  <a:schemeClr val="tx1">
                    <a:lumMod val="95000"/>
                    <a:lumOff val="5000"/>
                  </a:schemeClr>
                </a:solidFill>
                <a:latin typeface="Century Gothic" panose="020B0502020202020204" pitchFamily="34" charset="0"/>
              </a:rPr>
              <a:t> L’enveloppe</a:t>
            </a:r>
          </a:p>
          <a:p>
            <a:pPr marL="342900" indent="-342900">
              <a:buFontTx/>
              <a:buAutoNum type="arabicPeriod"/>
            </a:pPr>
            <a:r>
              <a:rPr lang="fr-FR" sz="3200" dirty="0">
                <a:solidFill>
                  <a:schemeClr val="tx1">
                    <a:lumMod val="95000"/>
                    <a:lumOff val="5000"/>
                  </a:schemeClr>
                </a:solidFill>
                <a:latin typeface="Century Gothic" panose="020B0502020202020204" pitchFamily="34" charset="0"/>
              </a:rPr>
              <a:t> Une bulle de pensées </a:t>
            </a:r>
          </a:p>
          <a:p>
            <a:pPr marL="342900" indent="-342900">
              <a:buFontTx/>
              <a:buAutoNum type="arabicPeriod"/>
            </a:pPr>
            <a:r>
              <a:rPr lang="fr-FR" sz="3200" dirty="0">
                <a:solidFill>
                  <a:schemeClr val="tx1">
                    <a:lumMod val="95000"/>
                    <a:lumOff val="5000"/>
                  </a:schemeClr>
                </a:solidFill>
                <a:latin typeface="Century Gothic" panose="020B0502020202020204" pitchFamily="34" charset="0"/>
              </a:rPr>
              <a:t> Les palmes</a:t>
            </a:r>
          </a:p>
          <a:p>
            <a:pPr marL="342900" indent="-342900">
              <a:buFontTx/>
              <a:buAutoNum type="arabicPeriod"/>
            </a:pPr>
            <a:r>
              <a:rPr lang="fr-FR" sz="3200" dirty="0">
                <a:solidFill>
                  <a:schemeClr val="tx1">
                    <a:lumMod val="95000"/>
                    <a:lumOff val="5000"/>
                  </a:schemeClr>
                </a:solidFill>
                <a:latin typeface="Century Gothic" panose="020B0502020202020204" pitchFamily="34" charset="0"/>
              </a:rPr>
              <a:t> La caméra</a:t>
            </a:r>
          </a:p>
          <a:p>
            <a:pPr marL="342900" indent="-342900">
              <a:buAutoNum type="arabicPeriod"/>
            </a:pPr>
            <a:r>
              <a:rPr lang="fr-FR" sz="3200" dirty="0">
                <a:solidFill>
                  <a:schemeClr val="tx1">
                    <a:lumMod val="95000"/>
                    <a:lumOff val="5000"/>
                  </a:schemeClr>
                </a:solidFill>
                <a:latin typeface="Century Gothic" panose="020B0502020202020204" pitchFamily="34" charset="0"/>
              </a:rPr>
              <a:t> Le GPS</a:t>
            </a:r>
          </a:p>
          <a:p>
            <a:pPr marL="342900" indent="-342900">
              <a:buAutoNum type="arabicPeriod"/>
            </a:pPr>
            <a:r>
              <a:rPr lang="fr-FR" sz="3200" dirty="0">
                <a:solidFill>
                  <a:schemeClr val="tx1">
                    <a:lumMod val="95000"/>
                    <a:lumOff val="5000"/>
                  </a:schemeClr>
                </a:solidFill>
                <a:latin typeface="Century Gothic" panose="020B0502020202020204" pitchFamily="34" charset="0"/>
              </a:rPr>
              <a:t>… </a:t>
            </a:r>
          </a:p>
        </p:txBody>
      </p:sp>
    </p:spTree>
    <p:extLst>
      <p:ext uri="{BB962C8B-B14F-4D97-AF65-F5344CB8AC3E}">
        <p14:creationId xmlns:p14="http://schemas.microsoft.com/office/powerpoint/2010/main" val="14786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102B2F-F1F9-0040-8D2D-CE30857B7354}"/>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966489" y="1733596"/>
            <a:ext cx="7398021" cy="2869867"/>
          </a:xfrm>
          <a:prstGeom prst="rect">
            <a:avLst/>
          </a:prstGeom>
        </p:spPr>
      </p:pic>
      <p:sp>
        <p:nvSpPr>
          <p:cNvPr id="4" name="ZoneTexte 3">
            <a:extLst>
              <a:ext uri="{FF2B5EF4-FFF2-40B4-BE49-F238E27FC236}">
                <a16:creationId xmlns:a16="http://schemas.microsoft.com/office/drawing/2014/main" id="{ADFFB09D-86C9-2943-9936-AD23A2F3F328}"/>
              </a:ext>
            </a:extLst>
          </p:cNvPr>
          <p:cNvSpPr txBox="1"/>
          <p:nvPr/>
        </p:nvSpPr>
        <p:spPr>
          <a:xfrm>
            <a:off x="359351" y="779489"/>
            <a:ext cx="9129422" cy="954107"/>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Tout ce ceci pour apprendre à faire de la plongée </a:t>
            </a:r>
          </a:p>
          <a:p>
            <a:r>
              <a:rPr lang="fr-FR" sz="2800" dirty="0">
                <a:solidFill>
                  <a:schemeClr val="tx1">
                    <a:lumMod val="95000"/>
                    <a:lumOff val="5000"/>
                  </a:schemeClr>
                </a:solidFill>
                <a:latin typeface="Century Gothic" panose="020B0502020202020204" pitchFamily="34" charset="0"/>
              </a:rPr>
              <a:t>dans un des nombreux lacs de Suisse. </a:t>
            </a:r>
          </a:p>
        </p:txBody>
      </p:sp>
      <p:sp>
        <p:nvSpPr>
          <p:cNvPr id="5" name="Bulle ronde 4">
            <a:extLst>
              <a:ext uri="{FF2B5EF4-FFF2-40B4-BE49-F238E27FC236}">
                <a16:creationId xmlns:a16="http://schemas.microsoft.com/office/drawing/2014/main" id="{47148F3C-0377-6D4A-A1E5-8A71571202D6}"/>
              </a:ext>
            </a:extLst>
          </p:cNvPr>
          <p:cNvSpPr/>
          <p:nvPr/>
        </p:nvSpPr>
        <p:spPr>
          <a:xfrm>
            <a:off x="5336498" y="4831616"/>
            <a:ext cx="5426439" cy="1648918"/>
          </a:xfrm>
          <a:prstGeom prst="wedgeEllipseCallout">
            <a:avLst>
              <a:gd name="adj1" fmla="val -21109"/>
              <a:gd name="adj2" fmla="val -675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dirty="0">
                <a:solidFill>
                  <a:schemeClr val="tx1">
                    <a:lumMod val="95000"/>
                    <a:lumOff val="5000"/>
                  </a:schemeClr>
                </a:solidFill>
                <a:latin typeface="Century Gothic" panose="020B0502020202020204" pitchFamily="34" charset="0"/>
              </a:rPr>
              <a:t>C’est un lac vu du ciel, avec des sapins et deux barques ; )</a:t>
            </a:r>
          </a:p>
        </p:txBody>
      </p:sp>
    </p:spTree>
    <p:extLst>
      <p:ext uri="{BB962C8B-B14F-4D97-AF65-F5344CB8AC3E}">
        <p14:creationId xmlns:p14="http://schemas.microsoft.com/office/powerpoint/2010/main" val="235293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1B1959-4494-DC49-B413-FF53442BF4EC}"/>
              </a:ext>
            </a:extLst>
          </p:cNvPr>
          <p:cNvSpPr txBox="1"/>
          <p:nvPr/>
        </p:nvSpPr>
        <p:spPr>
          <a:xfrm>
            <a:off x="82595" y="2384139"/>
            <a:ext cx="12109405" cy="1384995"/>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En vrai, tout ceci te permet de mieux connaitre ton fonctionnement,</a:t>
            </a:r>
          </a:p>
          <a:p>
            <a:r>
              <a:rPr lang="fr-FR" sz="2800" dirty="0">
                <a:solidFill>
                  <a:schemeClr val="tx1">
                    <a:lumMod val="95000"/>
                    <a:lumOff val="5000"/>
                  </a:schemeClr>
                </a:solidFill>
                <a:latin typeface="Century Gothic" panose="020B0502020202020204" pitchFamily="34" charset="0"/>
              </a:rPr>
              <a:t>c’est-à-dire comment tu apprends. </a:t>
            </a:r>
          </a:p>
          <a:p>
            <a:r>
              <a:rPr lang="fr-FR" sz="2800" dirty="0">
                <a:solidFill>
                  <a:schemeClr val="tx1">
                    <a:lumMod val="95000"/>
                    <a:lumOff val="5000"/>
                  </a:schemeClr>
                </a:solidFill>
                <a:latin typeface="Century Gothic" panose="020B0502020202020204" pitchFamily="34" charset="0"/>
              </a:rPr>
              <a:t>Et ce que tu peux mettre en place pour gagner en efficacité.</a:t>
            </a:r>
            <a:r>
              <a:rPr lang="fr-FR" sz="2800" dirty="0">
                <a:solidFill>
                  <a:schemeClr val="tx1">
                    <a:lumMod val="65000"/>
                    <a:lumOff val="35000"/>
                  </a:schemeClr>
                </a:solidFill>
                <a:latin typeface="Century Gothic" panose="020B0502020202020204" pitchFamily="34" charset="0"/>
              </a:rPr>
              <a:t> </a:t>
            </a:r>
          </a:p>
        </p:txBody>
      </p:sp>
    </p:spTree>
    <p:extLst>
      <p:ext uri="{BB962C8B-B14F-4D97-AF65-F5344CB8AC3E}">
        <p14:creationId xmlns:p14="http://schemas.microsoft.com/office/powerpoint/2010/main" val="70844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E758EC-10BD-CF4F-869C-C748D98B93EE}"/>
              </a:ext>
            </a:extLst>
          </p:cNvPr>
          <p:cNvSpPr txBox="1"/>
          <p:nvPr/>
        </p:nvSpPr>
        <p:spPr>
          <a:xfrm>
            <a:off x="2998034" y="2998033"/>
            <a:ext cx="6170279" cy="584775"/>
          </a:xfrm>
          <a:prstGeom prst="rect">
            <a:avLst/>
          </a:prstGeom>
          <a:noFill/>
        </p:spPr>
        <p:txBody>
          <a:bodyPr wrap="none" rtlCol="0">
            <a:spAutoFit/>
          </a:bodyPr>
          <a:lstStyle/>
          <a:p>
            <a:r>
              <a:rPr lang="fr-FR" sz="3200" dirty="0">
                <a:solidFill>
                  <a:schemeClr val="tx1">
                    <a:lumMod val="95000"/>
                    <a:lumOff val="5000"/>
                  </a:schemeClr>
                </a:solidFill>
                <a:latin typeface="Century Gothic" panose="020B0502020202020204" pitchFamily="34" charset="0"/>
              </a:rPr>
              <a:t>Pour le logo des mises à jour…</a:t>
            </a:r>
          </a:p>
        </p:txBody>
      </p:sp>
    </p:spTree>
    <p:extLst>
      <p:ext uri="{BB962C8B-B14F-4D97-AF65-F5344CB8AC3E}">
        <p14:creationId xmlns:p14="http://schemas.microsoft.com/office/powerpoint/2010/main" val="263911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2E21E-51C1-C149-8EE9-61E5696D3D1D}"/>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8. Les mises à jour</a:t>
            </a:r>
          </a:p>
        </p:txBody>
      </p:sp>
      <p:sp>
        <p:nvSpPr>
          <p:cNvPr id="3" name="ZoneTexte 2">
            <a:extLst>
              <a:ext uri="{FF2B5EF4-FFF2-40B4-BE49-F238E27FC236}">
                <a16:creationId xmlns:a16="http://schemas.microsoft.com/office/drawing/2014/main" id="{AC8AC995-259E-3C44-8996-A6CF8375DF2D}"/>
              </a:ext>
            </a:extLst>
          </p:cNvPr>
          <p:cNvSpPr txBox="1"/>
          <p:nvPr/>
        </p:nvSpPr>
        <p:spPr>
          <a:xfrm>
            <a:off x="3552670" y="2147155"/>
            <a:ext cx="8262198" cy="2062103"/>
          </a:xfrm>
          <a:prstGeom prst="rect">
            <a:avLst/>
          </a:prstGeom>
          <a:noFill/>
        </p:spPr>
        <p:txBody>
          <a:bodyPr wrap="none" rtlCol="0">
            <a:spAutoFit/>
          </a:bodyPr>
          <a:lstStyle/>
          <a:p>
            <a:r>
              <a:rPr lang="fr-FR" sz="3200" dirty="0">
                <a:solidFill>
                  <a:schemeClr val="tx1">
                    <a:lumMod val="95000"/>
                    <a:lumOff val="5000"/>
                  </a:schemeClr>
                </a:solidFill>
                <a:latin typeface="Century Gothic" panose="020B0502020202020204" pitchFamily="34" charset="0"/>
              </a:rPr>
              <a:t>Je te laisse imaginer ton propre logo. </a:t>
            </a:r>
          </a:p>
          <a:p>
            <a:endParaRPr lang="fr-FR" sz="3200" dirty="0">
              <a:solidFill>
                <a:schemeClr val="tx1">
                  <a:lumMod val="95000"/>
                  <a:lumOff val="5000"/>
                </a:schemeClr>
              </a:solidFill>
              <a:latin typeface="Century Gothic" panose="020B0502020202020204" pitchFamily="34" charset="0"/>
            </a:endParaRPr>
          </a:p>
          <a:p>
            <a:r>
              <a:rPr lang="fr-FR" sz="3200" dirty="0">
                <a:solidFill>
                  <a:schemeClr val="tx1">
                    <a:lumMod val="95000"/>
                    <a:lumOff val="5000"/>
                  </a:schemeClr>
                </a:solidFill>
                <a:latin typeface="Century Gothic" panose="020B0502020202020204" pitchFamily="34" charset="0"/>
              </a:rPr>
              <a:t>Nous pouvons tous en avoir un différent. </a:t>
            </a:r>
          </a:p>
          <a:p>
            <a:r>
              <a:rPr lang="fr-FR" sz="3200" dirty="0">
                <a:solidFill>
                  <a:schemeClr val="tx1">
                    <a:lumMod val="95000"/>
                    <a:lumOff val="5000"/>
                  </a:schemeClr>
                </a:solidFill>
                <a:latin typeface="Century Gothic" panose="020B0502020202020204" pitchFamily="34" charset="0"/>
              </a:rPr>
              <a:t>Nous les dessinerons plus tard.</a:t>
            </a:r>
            <a:r>
              <a:rPr lang="fr-FR" sz="3200" dirty="0">
                <a:solidFill>
                  <a:schemeClr val="tx1">
                    <a:lumMod val="65000"/>
                    <a:lumOff val="35000"/>
                  </a:schemeClr>
                </a:solidFill>
                <a:latin typeface="Century Gothic" panose="020B0502020202020204" pitchFamily="34" charset="0"/>
              </a:rPr>
              <a:t>  </a:t>
            </a:r>
          </a:p>
        </p:txBody>
      </p:sp>
    </p:spTree>
    <p:extLst>
      <p:ext uri="{BB962C8B-B14F-4D97-AF65-F5344CB8AC3E}">
        <p14:creationId xmlns:p14="http://schemas.microsoft.com/office/powerpoint/2010/main" val="105617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lle ronde 4">
            <a:extLst>
              <a:ext uri="{FF2B5EF4-FFF2-40B4-BE49-F238E27FC236}">
                <a16:creationId xmlns:a16="http://schemas.microsoft.com/office/drawing/2014/main" id="{E34AC929-8A30-984F-8218-89BDF1C66B89}"/>
              </a:ext>
            </a:extLst>
          </p:cNvPr>
          <p:cNvSpPr/>
          <p:nvPr/>
        </p:nvSpPr>
        <p:spPr>
          <a:xfrm>
            <a:off x="3374879" y="1814143"/>
            <a:ext cx="6331527" cy="282632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200" dirty="0">
                <a:solidFill>
                  <a:schemeClr val="tx1">
                    <a:lumMod val="95000"/>
                    <a:lumOff val="5000"/>
                  </a:schemeClr>
                </a:solidFill>
                <a:latin typeface="Century Gothic" panose="020B0502020202020204" pitchFamily="34" charset="0"/>
              </a:rPr>
              <a:t>C’est parti ! </a:t>
            </a:r>
          </a:p>
        </p:txBody>
      </p:sp>
    </p:spTree>
    <p:extLst>
      <p:ext uri="{BB962C8B-B14F-4D97-AF65-F5344CB8AC3E}">
        <p14:creationId xmlns:p14="http://schemas.microsoft.com/office/powerpoint/2010/main" val="82108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5312B6-0FD8-2A4F-89A3-845F0B131061}"/>
              </a:ext>
            </a:extLst>
          </p:cNvPr>
          <p:cNvPicPr/>
          <p:nvPr/>
        </p:nvPicPr>
        <p:blipFill>
          <a:blip r:embed="rId2">
            <a:extLst>
              <a:ext uri="{28A0092B-C50C-407E-A947-70E740481C1C}">
                <a14:useLocalDpi xmlns:a14="http://schemas.microsoft.com/office/drawing/2010/main" val="0"/>
              </a:ext>
            </a:extLst>
          </a:blip>
          <a:stretch>
            <a:fillRect/>
          </a:stretch>
        </p:blipFill>
        <p:spPr>
          <a:xfrm>
            <a:off x="1975809" y="1644233"/>
            <a:ext cx="2281867" cy="1963612"/>
          </a:xfrm>
          <a:prstGeom prst="rect">
            <a:avLst/>
          </a:prstGeom>
        </p:spPr>
      </p:pic>
      <p:sp>
        <p:nvSpPr>
          <p:cNvPr id="6" name="Bulle ronde 5">
            <a:extLst>
              <a:ext uri="{FF2B5EF4-FFF2-40B4-BE49-F238E27FC236}">
                <a16:creationId xmlns:a16="http://schemas.microsoft.com/office/drawing/2014/main" id="{A863885A-3B20-9B48-B60B-784D2BE72AEC}"/>
              </a:ext>
            </a:extLst>
          </p:cNvPr>
          <p:cNvSpPr/>
          <p:nvPr/>
        </p:nvSpPr>
        <p:spPr>
          <a:xfrm>
            <a:off x="6535417" y="3607845"/>
            <a:ext cx="3897442" cy="1719084"/>
          </a:xfrm>
          <a:prstGeom prst="wedgeEllipseCallout">
            <a:avLst>
              <a:gd name="adj1" fmla="val -63723"/>
              <a:gd name="adj2" fmla="val -372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solidFill>
                  <a:schemeClr val="tx1">
                    <a:lumMod val="95000"/>
                    <a:lumOff val="5000"/>
                  </a:schemeClr>
                </a:solidFill>
                <a:latin typeface="Century Gothic" panose="020B0502020202020204" pitchFamily="34" charset="0"/>
              </a:rPr>
              <a:t>C’est le logo d’</a:t>
            </a:r>
            <a:r>
              <a:rPr lang="fr-FR" dirty="0" err="1">
                <a:solidFill>
                  <a:schemeClr val="tx1">
                    <a:lumMod val="95000"/>
                    <a:lumOff val="5000"/>
                  </a:schemeClr>
                </a:solidFill>
                <a:latin typeface="Century Gothic" panose="020B0502020202020204" pitchFamily="34" charset="0"/>
              </a:rPr>
              <a:t>EStrA</a:t>
            </a:r>
            <a:r>
              <a:rPr lang="fr-FR" dirty="0">
                <a:solidFill>
                  <a:schemeClr val="tx1">
                    <a:lumMod val="65000"/>
                    <a:lumOff val="35000"/>
                  </a:schemeClr>
                </a:solidFill>
                <a:latin typeface="Century Gothic" panose="020B0502020202020204" pitchFamily="34" charset="0"/>
              </a:rPr>
              <a:t>.</a:t>
            </a:r>
          </a:p>
          <a:p>
            <a:pPr algn="ctr"/>
            <a:endParaRPr lang="fr-FR" dirty="0"/>
          </a:p>
        </p:txBody>
      </p:sp>
    </p:spTree>
    <p:extLst>
      <p:ext uri="{BB962C8B-B14F-4D97-AF65-F5344CB8AC3E}">
        <p14:creationId xmlns:p14="http://schemas.microsoft.com/office/powerpoint/2010/main" val="354706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A04DE0-0614-0E48-A166-5FDCC9581DBF}"/>
              </a:ext>
            </a:extLst>
          </p:cNvPr>
          <p:cNvSpPr txBox="1"/>
          <p:nvPr/>
        </p:nvSpPr>
        <p:spPr>
          <a:xfrm>
            <a:off x="444978" y="2787977"/>
            <a:ext cx="11399274" cy="1569660"/>
          </a:xfrm>
          <a:prstGeom prst="rect">
            <a:avLst/>
          </a:prstGeom>
          <a:noFill/>
        </p:spPr>
        <p:txBody>
          <a:bodyPr wrap="none" rtlCol="0">
            <a:spAutoFit/>
          </a:bodyPr>
          <a:lstStyle/>
          <a:p>
            <a:r>
              <a:rPr lang="fr-FR" sz="3200" dirty="0">
                <a:solidFill>
                  <a:schemeClr val="tx1">
                    <a:lumMod val="95000"/>
                    <a:lumOff val="5000"/>
                  </a:schemeClr>
                </a:solidFill>
                <a:latin typeface="Century Gothic" panose="020B0502020202020204" pitchFamily="34" charset="0"/>
              </a:rPr>
              <a:t>Avant de commencer, j’informe que tous les PowerPoint</a:t>
            </a:r>
          </a:p>
          <a:p>
            <a:r>
              <a:rPr lang="fr-FR" sz="3200" dirty="0">
                <a:solidFill>
                  <a:schemeClr val="tx1">
                    <a:lumMod val="95000"/>
                    <a:lumOff val="5000"/>
                  </a:schemeClr>
                </a:solidFill>
                <a:latin typeface="Century Gothic" panose="020B0502020202020204" pitchFamily="34" charset="0"/>
              </a:rPr>
              <a:t>commencent par une présentation </a:t>
            </a:r>
            <a:r>
              <a:rPr lang="fr-FR" sz="3200" b="1" dirty="0">
                <a:solidFill>
                  <a:schemeClr val="tx1">
                    <a:lumMod val="95000"/>
                    <a:lumOff val="5000"/>
                  </a:schemeClr>
                </a:solidFill>
                <a:latin typeface="Century Gothic" panose="020B0502020202020204" pitchFamily="34" charset="0"/>
              </a:rPr>
              <a:t>des objectifs</a:t>
            </a:r>
            <a:r>
              <a:rPr lang="fr-FR" sz="3200" dirty="0">
                <a:solidFill>
                  <a:schemeClr val="tx1">
                    <a:lumMod val="95000"/>
                    <a:lumOff val="5000"/>
                  </a:schemeClr>
                </a:solidFill>
                <a:latin typeface="Century Gothic" panose="020B0502020202020204" pitchFamily="34" charset="0"/>
              </a:rPr>
              <a:t>. </a:t>
            </a:r>
          </a:p>
          <a:p>
            <a:endParaRPr lang="fr-FR" sz="3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1298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ronde 1">
            <a:extLst>
              <a:ext uri="{FF2B5EF4-FFF2-40B4-BE49-F238E27FC236}">
                <a16:creationId xmlns:a16="http://schemas.microsoft.com/office/drawing/2014/main" id="{21584A54-353D-B648-9E46-2E2EF4BA8411}"/>
              </a:ext>
            </a:extLst>
          </p:cNvPr>
          <p:cNvSpPr/>
          <p:nvPr/>
        </p:nvSpPr>
        <p:spPr>
          <a:xfrm>
            <a:off x="2683239" y="427901"/>
            <a:ext cx="7229517" cy="4058374"/>
          </a:xfrm>
          <a:prstGeom prst="wedgeEllipseCallout">
            <a:avLst>
              <a:gd name="adj1" fmla="val -28343"/>
              <a:gd name="adj2" fmla="val 582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3200" dirty="0">
              <a:solidFill>
                <a:schemeClr val="tx1">
                  <a:lumMod val="95000"/>
                  <a:lumOff val="5000"/>
                </a:schemeClr>
              </a:solidFill>
              <a:latin typeface="Century Gothic" panose="020B0502020202020204" pitchFamily="34" charset="0"/>
            </a:endParaRPr>
          </a:p>
          <a:p>
            <a:pPr algn="ctr"/>
            <a:r>
              <a:rPr lang="fr-FR" sz="3200" dirty="0">
                <a:solidFill>
                  <a:schemeClr val="tx1">
                    <a:lumMod val="95000"/>
                    <a:lumOff val="5000"/>
                  </a:schemeClr>
                </a:solidFill>
                <a:latin typeface="Century Gothic" panose="020B0502020202020204" pitchFamily="34" charset="0"/>
              </a:rPr>
              <a:t>Définir les objectifs aide à savoir où je souhaite aller. </a:t>
            </a:r>
          </a:p>
          <a:p>
            <a:pPr algn="ctr"/>
            <a:endParaRPr lang="fr-FR" dirty="0"/>
          </a:p>
        </p:txBody>
      </p:sp>
      <p:sp>
        <p:nvSpPr>
          <p:cNvPr id="4" name="ZoneTexte 3">
            <a:extLst>
              <a:ext uri="{FF2B5EF4-FFF2-40B4-BE49-F238E27FC236}">
                <a16:creationId xmlns:a16="http://schemas.microsoft.com/office/drawing/2014/main" id="{795346C9-A3AC-3B47-AF01-6F827A83F81D}"/>
              </a:ext>
            </a:extLst>
          </p:cNvPr>
          <p:cNvSpPr txBox="1"/>
          <p:nvPr/>
        </p:nvSpPr>
        <p:spPr>
          <a:xfrm>
            <a:off x="11872210" y="6490741"/>
            <a:ext cx="184731" cy="369332"/>
          </a:xfrm>
          <a:prstGeom prst="rect">
            <a:avLst/>
          </a:prstGeom>
          <a:noFill/>
        </p:spPr>
        <p:txBody>
          <a:bodyPr wrap="none" rtlCol="0">
            <a:spAutoFit/>
          </a:bodyPr>
          <a:lstStyle/>
          <a:p>
            <a:endParaRPr lang="fr-FR" dirty="0"/>
          </a:p>
        </p:txBody>
      </p:sp>
      <p:pic>
        <p:nvPicPr>
          <p:cNvPr id="6" name="Image 5">
            <a:extLst>
              <a:ext uri="{FF2B5EF4-FFF2-40B4-BE49-F238E27FC236}">
                <a16:creationId xmlns:a16="http://schemas.microsoft.com/office/drawing/2014/main" id="{A7FE5AF2-9225-BA46-A729-9E4F53D67521}"/>
              </a:ext>
            </a:extLst>
          </p:cNvPr>
          <p:cNvPicPr/>
          <p:nvPr/>
        </p:nvPicPr>
        <p:blipFill>
          <a:blip r:embed="rId2">
            <a:biLevel thresh="25000"/>
            <a:extLst>
              <a:ext uri="{28A0092B-C50C-407E-A947-70E740481C1C}">
                <a14:useLocalDpi xmlns:a14="http://schemas.microsoft.com/office/drawing/2010/main" val="0"/>
              </a:ext>
            </a:extLst>
          </a:blip>
          <a:stretch>
            <a:fillRect/>
          </a:stretch>
        </p:blipFill>
        <p:spPr>
          <a:xfrm>
            <a:off x="737680" y="4925982"/>
            <a:ext cx="1603375" cy="1749425"/>
          </a:xfrm>
          <a:prstGeom prst="rect">
            <a:avLst/>
          </a:prstGeom>
        </p:spPr>
      </p:pic>
      <p:sp>
        <p:nvSpPr>
          <p:cNvPr id="3" name="ZoneTexte 2">
            <a:extLst>
              <a:ext uri="{FF2B5EF4-FFF2-40B4-BE49-F238E27FC236}">
                <a16:creationId xmlns:a16="http://schemas.microsoft.com/office/drawing/2014/main" id="{01047FDF-B447-2F48-9D7C-F50213A1B794}"/>
              </a:ext>
            </a:extLst>
          </p:cNvPr>
          <p:cNvSpPr txBox="1"/>
          <p:nvPr/>
        </p:nvSpPr>
        <p:spPr>
          <a:xfrm>
            <a:off x="2152259" y="6041673"/>
            <a:ext cx="2751074" cy="369332"/>
          </a:xfrm>
          <a:prstGeom prst="rect">
            <a:avLst/>
          </a:prstGeom>
          <a:noFill/>
        </p:spPr>
        <p:txBody>
          <a:bodyPr wrap="none" rtlCol="0">
            <a:spAutoFit/>
          </a:bodyPr>
          <a:lstStyle/>
          <a:p>
            <a:r>
              <a:rPr lang="fr-FR" dirty="0">
                <a:solidFill>
                  <a:schemeClr val="tx1">
                    <a:lumMod val="95000"/>
                    <a:lumOff val="5000"/>
                  </a:schemeClr>
                </a:solidFill>
                <a:latin typeface="Century Gothic" panose="020B0502020202020204" pitchFamily="34" charset="0"/>
              </a:rPr>
              <a:t>Comme une boussole</a:t>
            </a:r>
            <a:r>
              <a:rPr lang="fr-FR" dirty="0">
                <a:solidFill>
                  <a:schemeClr val="tx1">
                    <a:lumMod val="95000"/>
                    <a:lumOff val="5000"/>
                  </a:schemeClr>
                </a:solidFill>
              </a:rPr>
              <a:t>. </a:t>
            </a:r>
          </a:p>
        </p:txBody>
      </p:sp>
    </p:spTree>
    <p:extLst>
      <p:ext uri="{BB962C8B-B14F-4D97-AF65-F5344CB8AC3E}">
        <p14:creationId xmlns:p14="http://schemas.microsoft.com/office/powerpoint/2010/main" val="156996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695FB-C4EC-AE40-915B-3EC58C9376F0}"/>
              </a:ext>
            </a:extLst>
          </p:cNvPr>
          <p:cNvSpPr>
            <a:spLocks noGrp="1"/>
          </p:cNvSpPr>
          <p:nvPr>
            <p:ph type="title"/>
          </p:nvPr>
        </p:nvSpPr>
        <p:spPr/>
        <p:txBody>
          <a:bodyPr/>
          <a:lstStyle/>
          <a:p>
            <a:r>
              <a:rPr lang="fr-FR" dirty="0">
                <a:latin typeface="Century Gothic" panose="020B0502020202020204" pitchFamily="34" charset="0"/>
              </a:rPr>
              <a:t>Objectifs</a:t>
            </a:r>
          </a:p>
        </p:txBody>
      </p:sp>
      <p:sp>
        <p:nvSpPr>
          <p:cNvPr id="3" name="ZoneTexte 2">
            <a:extLst>
              <a:ext uri="{FF2B5EF4-FFF2-40B4-BE49-F238E27FC236}">
                <a16:creationId xmlns:a16="http://schemas.microsoft.com/office/drawing/2014/main" id="{7C90C3E1-89E7-E142-BB19-6FF94CDCEF06}"/>
              </a:ext>
            </a:extLst>
          </p:cNvPr>
          <p:cNvSpPr txBox="1"/>
          <p:nvPr/>
        </p:nvSpPr>
        <p:spPr>
          <a:xfrm>
            <a:off x="3494817" y="1123837"/>
            <a:ext cx="8090676" cy="4739759"/>
          </a:xfrm>
          <a:prstGeom prst="rect">
            <a:avLst/>
          </a:prstGeom>
          <a:noFill/>
        </p:spPr>
        <p:txBody>
          <a:bodyPr wrap="none" rtlCol="0">
            <a:spAutoFit/>
          </a:bodyPr>
          <a:lstStyle/>
          <a:p>
            <a:r>
              <a:rPr lang="fr-FR" sz="3200" dirty="0">
                <a:solidFill>
                  <a:schemeClr val="tx1">
                    <a:lumMod val="95000"/>
                    <a:lumOff val="5000"/>
                  </a:schemeClr>
                </a:solidFill>
                <a:latin typeface="Century Gothic" panose="020B0502020202020204" pitchFamily="34" charset="0"/>
              </a:rPr>
              <a:t>Présentation des 8 applications.</a:t>
            </a:r>
          </a:p>
          <a:p>
            <a:endParaRPr lang="fr-FR" sz="3200" dirty="0">
              <a:solidFill>
                <a:schemeClr val="tx1">
                  <a:lumMod val="95000"/>
                  <a:lumOff val="5000"/>
                </a:schemeClr>
              </a:solidFill>
              <a:latin typeface="Century Gothic" panose="020B0502020202020204" pitchFamily="34" charset="0"/>
            </a:endParaRPr>
          </a:p>
          <a:p>
            <a:r>
              <a:rPr lang="fr-FR" sz="3200" dirty="0">
                <a:solidFill>
                  <a:schemeClr val="tx1">
                    <a:lumMod val="95000"/>
                    <a:lumOff val="5000"/>
                  </a:schemeClr>
                </a:solidFill>
                <a:latin typeface="Century Gothic" panose="020B0502020202020204" pitchFamily="34" charset="0"/>
              </a:rPr>
              <a:t>Ces applications sont à « télécharger », </a:t>
            </a:r>
          </a:p>
          <a:p>
            <a:r>
              <a:rPr lang="fr-FR" sz="3200" dirty="0">
                <a:solidFill>
                  <a:schemeClr val="tx1">
                    <a:lumMod val="95000"/>
                    <a:lumOff val="5000"/>
                  </a:schemeClr>
                </a:solidFill>
                <a:latin typeface="Century Gothic" panose="020B0502020202020204" pitchFamily="34" charset="0"/>
              </a:rPr>
              <a:t>petit à petit grâce à des activités </a:t>
            </a:r>
          </a:p>
          <a:p>
            <a:r>
              <a:rPr lang="fr-FR" sz="3200" dirty="0">
                <a:solidFill>
                  <a:schemeClr val="tx1">
                    <a:lumMod val="95000"/>
                    <a:lumOff val="5000"/>
                  </a:schemeClr>
                </a:solidFill>
                <a:latin typeface="Century Gothic" panose="020B0502020202020204" pitchFamily="34" charset="0"/>
              </a:rPr>
              <a:t>à faire ensemble, en groupes </a:t>
            </a:r>
          </a:p>
          <a:p>
            <a:r>
              <a:rPr lang="fr-FR" sz="3200" dirty="0">
                <a:solidFill>
                  <a:schemeClr val="tx1">
                    <a:lumMod val="95000"/>
                    <a:lumOff val="5000"/>
                  </a:schemeClr>
                </a:solidFill>
                <a:latin typeface="Century Gothic" panose="020B0502020202020204" pitchFamily="34" charset="0"/>
              </a:rPr>
              <a:t>ou </a:t>
            </a:r>
            <a:r>
              <a:rPr lang="fr-FR" sz="3200" dirty="0" err="1">
                <a:solidFill>
                  <a:schemeClr val="tx1">
                    <a:lumMod val="95000"/>
                    <a:lumOff val="5000"/>
                  </a:schemeClr>
                </a:solidFill>
                <a:latin typeface="Century Gothic" panose="020B0502020202020204" pitchFamily="34" charset="0"/>
              </a:rPr>
              <a:t>seul</a:t>
            </a:r>
            <a:r>
              <a:rPr lang="fr-FR" sz="3200" b="1" dirty="0" err="1">
                <a:solidFill>
                  <a:schemeClr val="tx1">
                    <a:lumMod val="95000"/>
                    <a:lumOff val="5000"/>
                  </a:schemeClr>
                </a:solidFill>
                <a:latin typeface="Century Gothic" panose="020B0502020202020204" pitchFamily="34" charset="0"/>
              </a:rPr>
              <a:t>·e</a:t>
            </a:r>
            <a:r>
              <a:rPr lang="fr-FR" sz="3200" b="1" dirty="0">
                <a:solidFill>
                  <a:schemeClr val="tx1">
                    <a:lumMod val="95000"/>
                    <a:lumOff val="5000"/>
                  </a:schemeClr>
                </a:solidFill>
                <a:latin typeface="Century Gothic" panose="020B0502020202020204" pitchFamily="34" charset="0"/>
              </a:rPr>
              <a:t>.</a:t>
            </a:r>
          </a:p>
          <a:p>
            <a:endParaRPr lang="fr-FR" sz="3200" b="1" dirty="0">
              <a:solidFill>
                <a:schemeClr val="tx1">
                  <a:lumMod val="95000"/>
                  <a:lumOff val="5000"/>
                </a:schemeClr>
              </a:solidFill>
              <a:latin typeface="Century Gothic" panose="020B0502020202020204" pitchFamily="34" charset="0"/>
            </a:endParaRPr>
          </a:p>
          <a:p>
            <a:r>
              <a:rPr lang="fr-FR" sz="1400" dirty="0">
                <a:solidFill>
                  <a:schemeClr val="tx1">
                    <a:lumMod val="95000"/>
                    <a:lumOff val="5000"/>
                  </a:schemeClr>
                </a:solidFill>
                <a:latin typeface="Century Gothic" panose="020B0502020202020204" pitchFamily="34" charset="0"/>
              </a:rPr>
              <a:t>(oui, l’écriture égalitaire est choisie ce qui explique le</a:t>
            </a:r>
            <a:r>
              <a:rPr lang="fr-FR" sz="1400" b="1" dirty="0">
                <a:solidFill>
                  <a:schemeClr val="tx1">
                    <a:lumMod val="95000"/>
                    <a:lumOff val="5000"/>
                  </a:schemeClr>
                </a:solidFill>
                <a:latin typeface="Century Gothic" panose="020B0502020202020204" pitchFamily="34" charset="0"/>
              </a:rPr>
              <a:t> ·e </a:t>
            </a:r>
            <a:r>
              <a:rPr lang="fr-FR" sz="1400" dirty="0">
                <a:solidFill>
                  <a:schemeClr val="tx1">
                    <a:lumMod val="95000"/>
                    <a:lumOff val="5000"/>
                  </a:schemeClr>
                </a:solidFill>
                <a:latin typeface="Century Gothic" panose="020B0502020202020204" pitchFamily="34" charset="0"/>
              </a:rPr>
              <a:t>afin </a:t>
            </a:r>
            <a:br>
              <a:rPr lang="fr-FR" sz="1400" dirty="0">
                <a:solidFill>
                  <a:schemeClr val="tx1">
                    <a:lumMod val="95000"/>
                    <a:lumOff val="5000"/>
                  </a:schemeClr>
                </a:solidFill>
                <a:latin typeface="Century Gothic" panose="020B0502020202020204" pitchFamily="34" charset="0"/>
              </a:rPr>
            </a:br>
            <a:r>
              <a:rPr lang="fr-FR" sz="1400" dirty="0">
                <a:solidFill>
                  <a:schemeClr val="tx1">
                    <a:lumMod val="95000"/>
                    <a:lumOff val="5000"/>
                  </a:schemeClr>
                </a:solidFill>
                <a:latin typeface="Century Gothic" panose="020B0502020202020204" pitchFamily="34" charset="0"/>
              </a:rPr>
              <a:t>de représenter tout le monde du mieux possible, à l’écrit.)</a:t>
            </a:r>
            <a:r>
              <a:rPr lang="fr-FR" sz="3200" dirty="0">
                <a:solidFill>
                  <a:schemeClr val="tx1">
                    <a:lumMod val="95000"/>
                    <a:lumOff val="5000"/>
                  </a:schemeClr>
                </a:solidFill>
                <a:latin typeface="Century Gothic" panose="020B0502020202020204" pitchFamily="34" charset="0"/>
              </a:rPr>
              <a:t> </a:t>
            </a:r>
          </a:p>
          <a:p>
            <a:endParaRPr lang="fr-FR" sz="3200" dirty="0">
              <a:solidFill>
                <a:schemeClr val="tx1">
                  <a:lumMod val="65000"/>
                  <a:lumOff val="35000"/>
                </a:schemeClr>
              </a:solidFill>
              <a:latin typeface="Century Gothic" panose="020B0502020202020204" pitchFamily="34" charset="0"/>
            </a:endParaRPr>
          </a:p>
        </p:txBody>
      </p:sp>
      <p:sp>
        <p:nvSpPr>
          <p:cNvPr id="4" name="ZoneTexte 3">
            <a:extLst>
              <a:ext uri="{FF2B5EF4-FFF2-40B4-BE49-F238E27FC236}">
                <a16:creationId xmlns:a16="http://schemas.microsoft.com/office/drawing/2014/main" id="{58CC1C41-7142-DF42-999B-3A8FD9343634}"/>
              </a:ext>
            </a:extLst>
          </p:cNvPr>
          <p:cNvSpPr txBox="1"/>
          <p:nvPr/>
        </p:nvSpPr>
        <p:spPr>
          <a:xfrm>
            <a:off x="11707318" y="637082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90029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B1C72-B4E7-3C48-98FD-0814F8027F4B}"/>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p>
        </p:txBody>
      </p:sp>
      <p:sp>
        <p:nvSpPr>
          <p:cNvPr id="3" name="ZoneTexte 2">
            <a:extLst>
              <a:ext uri="{FF2B5EF4-FFF2-40B4-BE49-F238E27FC236}">
                <a16:creationId xmlns:a16="http://schemas.microsoft.com/office/drawing/2014/main" id="{D84C2939-010E-084D-A90C-1805535869D2}"/>
              </a:ext>
            </a:extLst>
          </p:cNvPr>
          <p:cNvSpPr txBox="1"/>
          <p:nvPr/>
        </p:nvSpPr>
        <p:spPr>
          <a:xfrm>
            <a:off x="3687580" y="989352"/>
            <a:ext cx="7558479" cy="954107"/>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Les images représentent les accessoires </a:t>
            </a:r>
          </a:p>
          <a:p>
            <a:r>
              <a:rPr lang="fr-FR" sz="2800" dirty="0">
                <a:solidFill>
                  <a:schemeClr val="tx1">
                    <a:lumMod val="95000"/>
                    <a:lumOff val="5000"/>
                  </a:schemeClr>
                </a:solidFill>
                <a:latin typeface="Century Gothic" panose="020B0502020202020204" pitchFamily="34" charset="0"/>
              </a:rPr>
              <a:t>d’un·e apprenti·e plongeur ou plongeuse.</a:t>
            </a:r>
          </a:p>
        </p:txBody>
      </p:sp>
      <p:pic>
        <p:nvPicPr>
          <p:cNvPr id="6" name="Image 5">
            <a:extLst>
              <a:ext uri="{FF2B5EF4-FFF2-40B4-BE49-F238E27FC236}">
                <a16:creationId xmlns:a16="http://schemas.microsoft.com/office/drawing/2014/main" id="{9A9FE1BC-0A12-F840-AE22-2CAE8CBCEE2D}"/>
              </a:ext>
            </a:extLst>
          </p:cNvPr>
          <p:cNvPicPr/>
          <p:nvPr/>
        </p:nvPicPr>
        <p:blipFill>
          <a:blip r:embed="rId2">
            <a:biLevel thresh="25000"/>
            <a:extLst>
              <a:ext uri="{BEBA8EAE-BF5A-486C-A8C5-ECC9F3942E4B}">
                <a14:imgProps xmlns:a14="http://schemas.microsoft.com/office/drawing/2010/main">
                  <a14:imgLayer>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978717" y="2650489"/>
            <a:ext cx="5308283" cy="2878773"/>
          </a:xfrm>
          <a:prstGeom prst="rect">
            <a:avLst/>
          </a:prstGeom>
        </p:spPr>
      </p:pic>
    </p:spTree>
    <p:extLst>
      <p:ext uri="{BB962C8B-B14F-4D97-AF65-F5344CB8AC3E}">
        <p14:creationId xmlns:p14="http://schemas.microsoft.com/office/powerpoint/2010/main" val="72905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le ronde 2">
            <a:extLst>
              <a:ext uri="{FF2B5EF4-FFF2-40B4-BE49-F238E27FC236}">
                <a16:creationId xmlns:a16="http://schemas.microsoft.com/office/drawing/2014/main" id="{CB929789-23C2-624E-9F61-19E79B3B2678}"/>
              </a:ext>
            </a:extLst>
          </p:cNvPr>
          <p:cNvSpPr/>
          <p:nvPr/>
        </p:nvSpPr>
        <p:spPr>
          <a:xfrm>
            <a:off x="3675723" y="3469051"/>
            <a:ext cx="7180288" cy="2218544"/>
          </a:xfrm>
          <a:prstGeom prst="wedgeEllipseCallout">
            <a:avLst>
              <a:gd name="adj1" fmla="val 43676"/>
              <a:gd name="adj2" fmla="val 4831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a:solidFill>
                  <a:schemeClr val="tx1">
                    <a:lumMod val="95000"/>
                    <a:lumOff val="5000"/>
                  </a:schemeClr>
                </a:solidFill>
                <a:latin typeface="Century Gothic" panose="020B0502020202020204" pitchFamily="34" charset="0"/>
              </a:rPr>
              <a:t>Tu es peut-être plus doué·e que moi en dessin. </a:t>
            </a:r>
          </a:p>
          <a:p>
            <a:pPr algn="ctr"/>
            <a:endParaRPr lang="fr-FR" sz="2000" dirty="0">
              <a:solidFill>
                <a:schemeClr val="tx1">
                  <a:lumMod val="95000"/>
                  <a:lumOff val="5000"/>
                </a:schemeClr>
              </a:solidFill>
              <a:latin typeface="Century Gothic" panose="020B0502020202020204" pitchFamily="34" charset="0"/>
            </a:endParaRPr>
          </a:p>
          <a:p>
            <a:pPr algn="ctr"/>
            <a:r>
              <a:rPr lang="fr-FR" sz="2000" dirty="0">
                <a:solidFill>
                  <a:schemeClr val="tx1">
                    <a:lumMod val="95000"/>
                    <a:lumOff val="5000"/>
                  </a:schemeClr>
                </a:solidFill>
                <a:latin typeface="Century Gothic" panose="020B0502020202020204" pitchFamily="34" charset="0"/>
              </a:rPr>
              <a:t>Cependant, nous imaginons que </a:t>
            </a:r>
          </a:p>
          <a:p>
            <a:pPr algn="ctr"/>
            <a:r>
              <a:rPr lang="fr-FR" sz="2000" dirty="0">
                <a:solidFill>
                  <a:schemeClr val="tx1">
                    <a:lumMod val="95000"/>
                    <a:lumOff val="5000"/>
                  </a:schemeClr>
                </a:solidFill>
                <a:latin typeface="Century Gothic" panose="020B0502020202020204" pitchFamily="34" charset="0"/>
              </a:rPr>
              <a:t>c’est toi ! </a:t>
            </a:r>
          </a:p>
        </p:txBody>
      </p:sp>
      <p:pic>
        <p:nvPicPr>
          <p:cNvPr id="5" name="Image 4">
            <a:extLst>
              <a:ext uri="{FF2B5EF4-FFF2-40B4-BE49-F238E27FC236}">
                <a16:creationId xmlns:a16="http://schemas.microsoft.com/office/drawing/2014/main" id="{677FFCBD-C6D8-E749-8B6E-7AB1155C1740}"/>
              </a:ext>
            </a:extLst>
          </p:cNvPr>
          <p:cNvPicPr/>
          <p:nvPr/>
        </p:nvPicPr>
        <p:blipFill>
          <a:blip r:embed="rId2">
            <a:biLevel thresh="25000"/>
            <a:extLst>
              <a:ext uri="{BEBA8EAE-BF5A-486C-A8C5-ECC9F3942E4B}">
                <a14:imgProps xmlns:a14="http://schemas.microsoft.com/office/drawing/2010/main">
                  <a14:imgLayer>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55357" y="250189"/>
            <a:ext cx="4945356" cy="2790237"/>
          </a:xfrm>
          <a:prstGeom prst="rect">
            <a:avLst/>
          </a:prstGeom>
        </p:spPr>
      </p:pic>
    </p:spTree>
    <p:extLst>
      <p:ext uri="{BB962C8B-B14F-4D97-AF65-F5344CB8AC3E}">
        <p14:creationId xmlns:p14="http://schemas.microsoft.com/office/powerpoint/2010/main" val="169931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EA514-BC90-1349-9C55-DD01DE215F5C}"/>
              </a:ext>
            </a:extLst>
          </p:cNvPr>
          <p:cNvSpPr>
            <a:spLocks noGrp="1"/>
          </p:cNvSpPr>
          <p:nvPr>
            <p:ph type="title"/>
          </p:nvPr>
        </p:nvSpPr>
        <p:spPr/>
        <p:txBody>
          <a:bodyPr/>
          <a:lstStyle/>
          <a:p>
            <a:r>
              <a:rPr lang="fr-FR" dirty="0">
                <a:solidFill>
                  <a:schemeClr val="tx1">
                    <a:lumMod val="95000"/>
                    <a:lumOff val="5000"/>
                  </a:schemeClr>
                </a:solidFill>
                <a:latin typeface="Century Gothic" panose="020B0502020202020204" pitchFamily="34" charset="0"/>
              </a:rPr>
              <a:t>Les applications</a:t>
            </a:r>
          </a:p>
        </p:txBody>
      </p:sp>
      <p:sp>
        <p:nvSpPr>
          <p:cNvPr id="3" name="ZoneTexte 2">
            <a:extLst>
              <a:ext uri="{FF2B5EF4-FFF2-40B4-BE49-F238E27FC236}">
                <a16:creationId xmlns:a16="http://schemas.microsoft.com/office/drawing/2014/main" id="{0277D0CC-FE79-F146-9B38-CC782370ED1D}"/>
              </a:ext>
            </a:extLst>
          </p:cNvPr>
          <p:cNvSpPr txBox="1"/>
          <p:nvPr/>
        </p:nvSpPr>
        <p:spPr>
          <a:xfrm>
            <a:off x="3657598" y="1123837"/>
            <a:ext cx="8507457" cy="2246769"/>
          </a:xfrm>
          <a:prstGeom prst="rect">
            <a:avLst/>
          </a:prstGeom>
          <a:noFill/>
        </p:spPr>
        <p:txBody>
          <a:bodyPr wrap="none" rtlCol="0">
            <a:spAutoFit/>
          </a:bodyPr>
          <a:lstStyle/>
          <a:p>
            <a:r>
              <a:rPr lang="fr-FR" sz="2800" dirty="0">
                <a:solidFill>
                  <a:schemeClr val="tx1">
                    <a:lumMod val="95000"/>
                    <a:lumOff val="5000"/>
                  </a:schemeClr>
                </a:solidFill>
                <a:latin typeface="Century Gothic" panose="020B0502020202020204" pitchFamily="34" charset="0"/>
              </a:rPr>
              <a:t>Je suis comme un·e entraineur ou entraineuse.</a:t>
            </a:r>
          </a:p>
          <a:p>
            <a:r>
              <a:rPr lang="fr-FR" sz="2800" dirty="0">
                <a:solidFill>
                  <a:schemeClr val="tx1">
                    <a:lumMod val="95000"/>
                    <a:lumOff val="5000"/>
                  </a:schemeClr>
                </a:solidFill>
                <a:latin typeface="Century Gothic" panose="020B0502020202020204" pitchFamily="34" charset="0"/>
              </a:rPr>
              <a:t>Et je te présente </a:t>
            </a:r>
            <a:r>
              <a:rPr lang="fr-FR" sz="2800" b="1" dirty="0">
                <a:solidFill>
                  <a:schemeClr val="tx1">
                    <a:lumMod val="95000"/>
                    <a:lumOff val="5000"/>
                  </a:schemeClr>
                </a:solidFill>
                <a:latin typeface="Century Gothic" panose="020B0502020202020204" pitchFamily="34" charset="0"/>
              </a:rPr>
              <a:t>quoi faire, </a:t>
            </a:r>
            <a:r>
              <a:rPr lang="fr-FR" sz="2800" b="1" i="1" dirty="0">
                <a:solidFill>
                  <a:schemeClr val="tx1">
                    <a:lumMod val="95000"/>
                    <a:lumOff val="5000"/>
                  </a:schemeClr>
                </a:solidFill>
                <a:latin typeface="Century Gothic" panose="020B0502020202020204" pitchFamily="34" charset="0"/>
              </a:rPr>
              <a:t>quand, où</a:t>
            </a:r>
            <a:r>
              <a:rPr lang="fr-FR" sz="2800" b="1" dirty="0">
                <a:solidFill>
                  <a:schemeClr val="tx1">
                    <a:lumMod val="95000"/>
                    <a:lumOff val="5000"/>
                  </a:schemeClr>
                </a:solidFill>
                <a:latin typeface="Century Gothic" panose="020B0502020202020204" pitchFamily="34" charset="0"/>
              </a:rPr>
              <a:t>, </a:t>
            </a:r>
          </a:p>
          <a:p>
            <a:r>
              <a:rPr lang="fr-FR" sz="2800" b="1" dirty="0">
                <a:solidFill>
                  <a:schemeClr val="tx1">
                    <a:lumMod val="95000"/>
                    <a:lumOff val="5000"/>
                  </a:schemeClr>
                </a:solidFill>
                <a:latin typeface="Century Gothic" panose="020B0502020202020204" pitchFamily="34" charset="0"/>
              </a:rPr>
              <a:t>pourquoi et comment </a:t>
            </a:r>
            <a:r>
              <a:rPr lang="fr-FR" sz="2800" dirty="0">
                <a:solidFill>
                  <a:schemeClr val="tx1">
                    <a:lumMod val="95000"/>
                    <a:lumOff val="5000"/>
                  </a:schemeClr>
                </a:solidFill>
                <a:latin typeface="Century Gothic" panose="020B0502020202020204" pitchFamily="34" charset="0"/>
              </a:rPr>
              <a:t>utiliser ces 8 accessoires. </a:t>
            </a:r>
          </a:p>
          <a:p>
            <a:endParaRPr lang="fr-FR" sz="2800" dirty="0">
              <a:solidFill>
                <a:schemeClr val="tx1">
                  <a:lumMod val="65000"/>
                  <a:lumOff val="35000"/>
                </a:schemeClr>
              </a:solidFill>
              <a:latin typeface="Century Gothic" panose="020B0502020202020204" pitchFamily="34" charset="0"/>
            </a:endParaRPr>
          </a:p>
          <a:p>
            <a:endParaRPr lang="fr-FR" sz="2800" dirty="0">
              <a:solidFill>
                <a:schemeClr val="tx1">
                  <a:lumMod val="65000"/>
                  <a:lumOff val="35000"/>
                </a:schemeClr>
              </a:solidFill>
              <a:latin typeface="Century Gothic" panose="020B0502020202020204" pitchFamily="34" charset="0"/>
            </a:endParaRPr>
          </a:p>
        </p:txBody>
      </p:sp>
      <p:sp>
        <p:nvSpPr>
          <p:cNvPr id="4" name="ZoneTexte 3">
            <a:extLst>
              <a:ext uri="{FF2B5EF4-FFF2-40B4-BE49-F238E27FC236}">
                <a16:creationId xmlns:a16="http://schemas.microsoft.com/office/drawing/2014/main" id="{818F865E-1073-F947-A675-1A7736E53379}"/>
              </a:ext>
            </a:extLst>
          </p:cNvPr>
          <p:cNvSpPr txBox="1"/>
          <p:nvPr/>
        </p:nvSpPr>
        <p:spPr>
          <a:xfrm>
            <a:off x="6594338" y="3370606"/>
            <a:ext cx="2633975" cy="523220"/>
          </a:xfrm>
          <a:prstGeom prst="rect">
            <a:avLst/>
          </a:prstGeom>
          <a:noFill/>
        </p:spPr>
        <p:txBody>
          <a:bodyPr wrap="square" rtlCol="0">
            <a:spAutoFit/>
          </a:bodyPr>
          <a:lstStyle/>
          <a:p>
            <a:r>
              <a:rPr lang="fr-FR" sz="2800" dirty="0">
                <a:solidFill>
                  <a:schemeClr val="tx1">
                    <a:lumMod val="95000"/>
                    <a:lumOff val="5000"/>
                  </a:schemeClr>
                </a:solidFill>
                <a:latin typeface="Century Gothic" panose="020B0502020202020204" pitchFamily="34" charset="0"/>
              </a:rPr>
              <a:t>Les voici …</a:t>
            </a:r>
          </a:p>
        </p:txBody>
      </p:sp>
      <p:sp>
        <p:nvSpPr>
          <p:cNvPr id="7" name="Bulle ronde 6">
            <a:extLst>
              <a:ext uri="{FF2B5EF4-FFF2-40B4-BE49-F238E27FC236}">
                <a16:creationId xmlns:a16="http://schemas.microsoft.com/office/drawing/2014/main" id="{0C98B1E2-2D85-7541-BDC7-AA4C5A9A560C}"/>
              </a:ext>
            </a:extLst>
          </p:cNvPr>
          <p:cNvSpPr/>
          <p:nvPr/>
        </p:nvSpPr>
        <p:spPr>
          <a:xfrm>
            <a:off x="3990652" y="4757737"/>
            <a:ext cx="5526773" cy="1206274"/>
          </a:xfrm>
          <a:prstGeom prst="wedgeEllipseCallout">
            <a:avLst>
              <a:gd name="adj1" fmla="val 10069"/>
              <a:gd name="adj2" fmla="val -736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a:solidFill>
                  <a:schemeClr val="tx1">
                    <a:lumMod val="95000"/>
                    <a:lumOff val="5000"/>
                  </a:schemeClr>
                </a:solidFill>
                <a:latin typeface="Century Gothic" panose="020B0502020202020204" pitchFamily="34" charset="0"/>
              </a:rPr>
              <a:t>Observe bien ; )</a:t>
            </a:r>
          </a:p>
        </p:txBody>
      </p:sp>
    </p:spTree>
    <p:extLst>
      <p:ext uri="{BB962C8B-B14F-4D97-AF65-F5344CB8AC3E}">
        <p14:creationId xmlns:p14="http://schemas.microsoft.com/office/powerpoint/2010/main" val="4035210915"/>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7A2B173DFD74E813BDF351F17E8EF" ma:contentTypeVersion="16" ma:contentTypeDescription="Crée un document." ma:contentTypeScope="" ma:versionID="974f2552e9aa1272c144bae8cd193a62">
  <xsd:schema xmlns:xsd="http://www.w3.org/2001/XMLSchema" xmlns:xs="http://www.w3.org/2001/XMLSchema" xmlns:p="http://schemas.microsoft.com/office/2006/metadata/properties" xmlns:ns1="http://schemas.microsoft.com/sharepoint/v3" xmlns:ns2="849655f3-5e7d-4698-a838-8ae5e1cd2393" xmlns:ns3="68fe9138-4154-4e23-8b1c-7270e63d177e" targetNamespace="http://schemas.microsoft.com/office/2006/metadata/properties" ma:root="true" ma:fieldsID="1dc841d744a900daff79a3c23169b0ff" ns1:_="" ns2:_="" ns3:_="">
    <xsd:import namespace="http://schemas.microsoft.com/sharepoint/v3"/>
    <xsd:import namespace="849655f3-5e7d-4698-a838-8ae5e1cd2393"/>
    <xsd:import namespace="68fe9138-4154-4e23-8b1c-7270e63d177e"/>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SharedWithUsers" minOccurs="0"/>
                <xsd:element ref="ns3:DocTypesHTField0" minOccurs="0"/>
                <xsd:element ref="ns3:DocTypesHTField1" minOccurs="0"/>
                <xsd:element ref="ns3:DocTypesHTField2" minOccurs="0"/>
                <xsd:element ref="ns3:DocTypesHTField3" minOccurs="0"/>
                <xsd:element ref="ns1:PublishingStartDate" minOccurs="0"/>
                <xsd:element ref="ns1:PublishingExpirationDate"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2"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3"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9655f3-5e7d-4698-a838-8ae5e1cd2393"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bcebe7f2-6156-484f-9338-a02d5f5a5edf}" ma:internalName="TaxCatchAll" ma:showField="CatchAllData" ma:web="849655f3-5e7d-4698-a838-8ae5e1cd2393">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bcebe7f2-6156-484f-9338-a02d5f5a5edf}" ma:internalName="TaxCatchAllLabel" ma:readOnly="true" ma:showField="CatchAllDataLabel" ma:web="849655f3-5e7d-4698-a838-8ae5e1cd2393">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fe9138-4154-4e23-8b1c-7270e63d177e" elementFormDefault="qualified">
    <xsd:import namespace="http://schemas.microsoft.com/office/2006/documentManagement/types"/>
    <xsd:import namespace="http://schemas.microsoft.com/office/infopath/2007/PartnerControls"/>
    <xsd:element name="DocTypesHTField0" ma:index="14" nillable="true" ma:taxonomy="true" ma:internalName="DocTypesHTField0" ma:taxonomyFieldName="Division" ma:displayName="Filière" ma:default="" ma:fieldId="{9bd33840-fc59-4e16-adae-50b676370531}" ma:taxonomyMulti="true" ma:sspId="72f41b62-d50b-44b1-9f8c-76e60d329203" ma:termSetId="b7509379-ab4d-4e8a-b051-787a81ead910" ma:anchorId="00000000-0000-0000-0000-000000000000" ma:open="false" ma:isKeyword="false">
      <xsd:complexType>
        <xsd:sequence>
          <xsd:element ref="pc:Terms" minOccurs="0" maxOccurs="1"/>
        </xsd:sequence>
      </xsd:complexType>
    </xsd:element>
    <xsd:element name="DocTypesHTField1" ma:index="16" nillable="true" ma:taxonomy="true" ma:internalName="DocTypesHTField1" ma:taxonomyFieldName="Cycle" ma:displayName="Groupes" ma:default="" ma:fieldId="{67346cd0-1553-46a0-a42d-e1ef32f15de7}" ma:taxonomyMulti="true" ma:sspId="72f41b62-d50b-44b1-9f8c-76e60d329203" ma:termSetId="fa4cdcd1-9932-4227-90dc-f8a36998e871" ma:anchorId="00000000-0000-0000-0000-000000000000" ma:open="false" ma:isKeyword="false">
      <xsd:complexType>
        <xsd:sequence>
          <xsd:element ref="pc:Terms" minOccurs="0" maxOccurs="1"/>
        </xsd:sequence>
      </xsd:complexType>
    </xsd:element>
    <xsd:element name="DocTypesHTField2" ma:index="18" nillable="true" ma:taxonomy="true" ma:internalName="DocTypesHTField2" ma:taxonomyFieldName="Media" ma:displayName="Classements" ma:default="" ma:fieldId="{66397c7f-9ea9-4e36-9f61-a6a9e7874106}" ma:taxonomyMulti="true" ma:sspId="72f41b62-d50b-44b1-9f8c-76e60d329203" ma:termSetId="9cfecf26-8a3a-476c-8127-366aa5d6083a" ma:anchorId="00000000-0000-0000-0000-000000000000" ma:open="false" ma:isKeyword="false">
      <xsd:complexType>
        <xsd:sequence>
          <xsd:element ref="pc:Terms" minOccurs="0" maxOccurs="1"/>
        </xsd:sequence>
      </xsd:complexType>
    </xsd:element>
    <xsd:element name="DocTypesHTField3" ma:index="20" nillable="true" ma:taxonomy="true" ma:internalName="DocTypesHTField3" ma:taxonomyFieldName="Storage" ma:displayName="Stockage" ma:default="" ma:fieldId="{173ab645-62c6-4a25-810c-a60e0392539c}" ma:taxonomyMulti="true" ma:sspId="72f41b62-d50b-44b1-9f8c-76e60d329203" ma:termSetId="07be2cfb-d03a-45e9-adb9-2befb4ec9b3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849655f3-5e7d-4698-a838-8ae5e1cd2393">BEJUNE-1585836169-17475</_dlc_DocId>
    <_dlc_DocIdUrl xmlns="849655f3-5e7d-4698-a838-8ae5e1cd2393">
      <Url>https://extranet.hep-bejune.ch/docs/_layouts/15/DocIdRedir.aspx?ID=BEJUNE-1585836169-17475</Url>
      <Description>BEJUNE-1585836169-17475</Description>
    </_dlc_DocIdUrl>
    <TaxCatchAll xmlns="849655f3-5e7d-4698-a838-8ae5e1cd2393"/>
    <DocTypesHTField2 xmlns="68fe9138-4154-4e23-8b1c-7270e63d177e">
      <Terms xmlns="http://schemas.microsoft.com/office/infopath/2007/PartnerControls"/>
    </DocTypesHTField2>
    <DocTypesHTField3 xmlns="68fe9138-4154-4e23-8b1c-7270e63d177e">
      <Terms xmlns="http://schemas.microsoft.com/office/infopath/2007/PartnerControls"/>
    </DocTypesHTField3>
    <DocTypesHTField0 xmlns="68fe9138-4154-4e23-8b1c-7270e63d177e">
      <Terms xmlns="http://schemas.microsoft.com/office/infopath/2007/PartnerControls"/>
    </DocTypesHTField0>
    <PublishingExpirationDate xmlns="http://schemas.microsoft.com/sharepoint/v3" xsi:nil="true"/>
    <PublishingStartDate xmlns="http://schemas.microsoft.com/sharepoint/v3" xsi:nil="true"/>
    <DocTypesHTField1 xmlns="68fe9138-4154-4e23-8b1c-7270e63d177e">
      <Terms xmlns="http://schemas.microsoft.com/office/infopath/2007/PartnerControls"/>
    </DocTypesHTField1>
  </documentManagement>
</p:properties>
</file>

<file path=customXml/itemProps1.xml><?xml version="1.0" encoding="utf-8"?>
<ds:datastoreItem xmlns:ds="http://schemas.openxmlformats.org/officeDocument/2006/customXml" ds:itemID="{3340DEAD-15EF-4B2B-BF96-6A5DCBDD9A7B}"/>
</file>

<file path=customXml/itemProps2.xml><?xml version="1.0" encoding="utf-8"?>
<ds:datastoreItem xmlns:ds="http://schemas.openxmlformats.org/officeDocument/2006/customXml" ds:itemID="{8DF23055-7614-470F-AF49-1186E67FCE5F}"/>
</file>

<file path=customXml/itemProps3.xml><?xml version="1.0" encoding="utf-8"?>
<ds:datastoreItem xmlns:ds="http://schemas.openxmlformats.org/officeDocument/2006/customXml" ds:itemID="{E90D06D2-3B7A-4286-9681-D827B98A4EF9}"/>
</file>

<file path=customXml/itemProps4.xml><?xml version="1.0" encoding="utf-8"?>
<ds:datastoreItem xmlns:ds="http://schemas.openxmlformats.org/officeDocument/2006/customXml" ds:itemID="{19E0F75C-D458-46C6-AA73-58692331C14B}"/>
</file>

<file path=docProps/app.xml><?xml version="1.0" encoding="utf-8"?>
<Properties xmlns="http://schemas.openxmlformats.org/officeDocument/2006/extended-properties" xmlns:vt="http://schemas.openxmlformats.org/officeDocument/2006/docPropsVTypes">
  <Template>Cadre</Template>
  <TotalTime>412</TotalTime>
  <Words>578</Words>
  <Application>Microsoft Office PowerPoint</Application>
  <PresentationFormat>Grand écran</PresentationFormat>
  <Paragraphs>99</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Century Gothic</vt:lpstr>
      <vt:lpstr>Corbel</vt:lpstr>
      <vt:lpstr>Wingdings 2</vt:lpstr>
      <vt:lpstr>Cadre</vt:lpstr>
      <vt:lpstr>La présentation  des applications et de l’Iplouf</vt:lpstr>
      <vt:lpstr>Présentation PowerPoint</vt:lpstr>
      <vt:lpstr>Présentation PowerPoint</vt:lpstr>
      <vt:lpstr>Présentation PowerPoint</vt:lpstr>
      <vt:lpstr>Présentation PowerPoint</vt:lpstr>
      <vt:lpstr>Objectifs</vt:lpstr>
      <vt:lpstr>Les applications</vt:lpstr>
      <vt:lpstr>Présentation PowerPoint</vt:lpstr>
      <vt:lpstr>Les applications</vt:lpstr>
      <vt:lpstr>Présentation PowerPoint</vt:lpstr>
      <vt:lpstr>Les applications</vt:lpstr>
      <vt:lpstr>Les applications</vt:lpstr>
      <vt:lpstr>Les applications</vt:lpstr>
      <vt:lpstr>Les applications</vt:lpstr>
      <vt:lpstr>Les applications</vt:lpstr>
      <vt:lpstr>Les applications</vt:lpstr>
      <vt:lpstr>Les applications</vt:lpstr>
      <vt:lpstr>Présentation PowerPoint</vt:lpstr>
      <vt:lpstr>Présentation PowerPoint</vt:lpstr>
      <vt:lpstr>Présentation PowerPoint</vt:lpstr>
      <vt:lpstr>Présentation PowerPoint</vt:lpstr>
      <vt:lpstr>Présentation PowerPoint</vt:lpstr>
      <vt:lpstr>Présentation PowerPoint</vt:lpstr>
      <vt:lpstr>8. Les mises à jour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applications et de l’Iplouf</dc:title>
  <dc:creator>Utilisateur Microsoft Office</dc:creator>
  <cp:lastModifiedBy>Girard Anaïs</cp:lastModifiedBy>
  <cp:revision>45</cp:revision>
  <dcterms:created xsi:type="dcterms:W3CDTF">2023-10-31T10:31:46Z</dcterms:created>
  <dcterms:modified xsi:type="dcterms:W3CDTF">2025-12-01T15:21:43Z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0x0101004037A2B173DFD74E813BDF351F17E8EF</vt:lpwstr>
  </property>
  <property fmtid="{D5CDD505-2E9C-101B-9397-08002B2CF9AE}" pid="3" name="_dlc_DocIdItemGuid">
    <vt:lpwstr>dc469753-c6cf-4aca-9f9c-4f25645a6372</vt:lpwstr>
  </property>
</Properties>
</file>